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6" r:id="rId2"/>
  </p:sldMasterIdLst>
  <p:notesMasterIdLst>
    <p:notesMasterId r:id="rId33"/>
  </p:notesMasterIdLst>
  <p:handoutMasterIdLst>
    <p:handoutMasterId r:id="rId34"/>
  </p:handoutMasterIdLst>
  <p:sldIdLst>
    <p:sldId id="336" r:id="rId3"/>
    <p:sldId id="380" r:id="rId4"/>
    <p:sldId id="381" r:id="rId5"/>
    <p:sldId id="257" r:id="rId6"/>
    <p:sldId id="379" r:id="rId7"/>
    <p:sldId id="386" r:id="rId8"/>
    <p:sldId id="382" r:id="rId9"/>
    <p:sldId id="383" r:id="rId10"/>
    <p:sldId id="387" r:id="rId11"/>
    <p:sldId id="385" r:id="rId12"/>
    <p:sldId id="397" r:id="rId13"/>
    <p:sldId id="402" r:id="rId14"/>
    <p:sldId id="416" r:id="rId15"/>
    <p:sldId id="403" r:id="rId16"/>
    <p:sldId id="406" r:id="rId17"/>
    <p:sldId id="407" r:id="rId18"/>
    <p:sldId id="412" r:id="rId19"/>
    <p:sldId id="388" r:id="rId20"/>
    <p:sldId id="390" r:id="rId21"/>
    <p:sldId id="391" r:id="rId22"/>
    <p:sldId id="392" r:id="rId23"/>
    <p:sldId id="393" r:id="rId24"/>
    <p:sldId id="394" r:id="rId25"/>
    <p:sldId id="395" r:id="rId26"/>
    <p:sldId id="396" r:id="rId27"/>
    <p:sldId id="411" r:id="rId28"/>
    <p:sldId id="413" r:id="rId29"/>
    <p:sldId id="415" r:id="rId30"/>
    <p:sldId id="417" r:id="rId31"/>
    <p:sldId id="418" r:id="rId32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CC"/>
    <a:srgbClr val="66FF66"/>
    <a:srgbClr val="3333FF"/>
    <a:srgbClr val="008000"/>
    <a:srgbClr val="99FF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2" autoAdjust="0"/>
    <p:restoredTop sz="94608" autoAdjust="0"/>
  </p:normalViewPr>
  <p:slideViewPr>
    <p:cSldViewPr>
      <p:cViewPr>
        <p:scale>
          <a:sx n="89" d="100"/>
          <a:sy n="89" d="100"/>
        </p:scale>
        <p:origin x="-762" y="4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331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AE25852-CAA1-4472-8928-A9B01FEA1DCD}" type="datetimeFigureOut">
              <a:rPr lang="zh-CN" altLang="en-US"/>
              <a:pPr>
                <a:defRPr/>
              </a:pPr>
              <a:t>2016/11/10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6C388009-F171-4235-A1A1-698637E323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43075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70AB1BFA-C904-4A47-A775-F879EFED8193}" type="datetimeFigureOut">
              <a:rPr lang="zh-CN" altLang="en-US"/>
              <a:pPr>
                <a:defRPr/>
              </a:pPr>
              <a:t>2016/11/10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BD19141-C7A1-40B3-AC01-D727C8CA6EA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985068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D19141-C7A1-40B3-AC01-D727C8CA6EAF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546C38-FA6A-48E5-917C-34BCFE0B9F1F}" type="slidenum">
              <a:rPr lang="en-US" altLang="ko-KR" smtClean="0"/>
              <a:pPr>
                <a:defRPr/>
              </a:pPr>
              <a:t>19</a:t>
            </a:fld>
            <a:endParaRPr lang="en-US" altLang="ko-K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5CBC0-3D45-42ED-9B5C-2DD891E454F2}" type="datetimeFigureOut">
              <a:rPr kumimoji="1" lang="ja-JP" altLang="en-US" smtClean="0"/>
              <a:pPr/>
              <a:t>2016/11/10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F2CAF-705F-4B5B-946D-5A3376DF11B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929964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第二级</a:t>
            </a:r>
          </a:p>
          <a:p>
            <a:pPr lvl="2"/>
            <a:r>
              <a:rPr kumimoji="1" lang="zh-CN" altLang="en-US" smtClean="0"/>
              <a:t>第三级</a:t>
            </a:r>
          </a:p>
          <a:p>
            <a:pPr lvl="3"/>
            <a:r>
              <a:rPr kumimoji="1" lang="zh-CN" altLang="en-US" smtClean="0"/>
              <a:t>第四级</a:t>
            </a:r>
          </a:p>
          <a:p>
            <a:pPr lvl="4"/>
            <a:r>
              <a:rPr kumimoji="1" lang="zh-CN" altLang="en-US" smtClean="0"/>
              <a:t>第五级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5CBC0-3D45-42ED-9B5C-2DD891E454F2}" type="datetimeFigureOut">
              <a:rPr kumimoji="1" lang="ja-JP" altLang="en-US" smtClean="0"/>
              <a:pPr/>
              <a:t>2016/11/10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F2CAF-705F-4B5B-946D-5A3376DF11B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631086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zh-CN" altLang="en-US" smtClean="0"/>
              <a:t>单击图标添加图片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5CBC0-3D45-42ED-9B5C-2DD891E454F2}" type="datetimeFigureOut">
              <a:rPr kumimoji="1" lang="ja-JP" altLang="en-US" smtClean="0"/>
              <a:pPr/>
              <a:t>2016/11/10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F2CAF-705F-4B5B-946D-5A3376DF11B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854986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第二级</a:t>
            </a:r>
          </a:p>
          <a:p>
            <a:pPr lvl="2"/>
            <a:r>
              <a:rPr kumimoji="1" lang="zh-CN" altLang="en-US" smtClean="0"/>
              <a:t>第三级</a:t>
            </a:r>
          </a:p>
          <a:p>
            <a:pPr lvl="3"/>
            <a:r>
              <a:rPr kumimoji="1" lang="zh-CN" altLang="en-US" smtClean="0"/>
              <a:t>第四级</a:t>
            </a:r>
          </a:p>
          <a:p>
            <a:pPr lvl="4"/>
            <a:r>
              <a:rPr kumimoji="1" lang="zh-CN" altLang="en-US" smtClean="0"/>
              <a:t>第五级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5CBC0-3D45-42ED-9B5C-2DD891E454F2}" type="datetimeFigureOut">
              <a:rPr kumimoji="1" lang="ja-JP" altLang="en-US" smtClean="0"/>
              <a:pPr/>
              <a:t>2016/11/10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F2CAF-705F-4B5B-946D-5A3376DF11B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421194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第二级</a:t>
            </a:r>
          </a:p>
          <a:p>
            <a:pPr lvl="2"/>
            <a:r>
              <a:rPr kumimoji="1" lang="zh-CN" altLang="en-US" smtClean="0"/>
              <a:t>第三级</a:t>
            </a:r>
          </a:p>
          <a:p>
            <a:pPr lvl="3"/>
            <a:r>
              <a:rPr kumimoji="1" lang="zh-CN" altLang="en-US" smtClean="0"/>
              <a:t>第四级</a:t>
            </a:r>
          </a:p>
          <a:p>
            <a:pPr lvl="4"/>
            <a:r>
              <a:rPr kumimoji="1" lang="zh-CN" altLang="en-US" smtClean="0"/>
              <a:t>第五级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5CBC0-3D45-42ED-9B5C-2DD891E454F2}" type="datetimeFigureOut">
              <a:rPr kumimoji="1" lang="ja-JP" altLang="en-US" smtClean="0"/>
              <a:pPr/>
              <a:t>2016/11/10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F2CAF-705F-4B5B-946D-5A3376DF11B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03901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5CBC0-3D45-42ED-9B5C-2DD891E454F2}" type="datetimeFigureOut">
              <a:rPr kumimoji="1" lang="ja-JP" altLang="en-US" smtClean="0"/>
              <a:pPr/>
              <a:t>2016/11/10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F2CAF-705F-4B5B-946D-5A3376DF11B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477165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38378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44880"/>
          </a:xfrm>
          <a:prstGeom prst="rect">
            <a:avLst/>
          </a:prstGeom>
        </p:spPr>
        <p:txBody>
          <a:bodyPr anchor="ctr"/>
          <a:lstStyle>
            <a:lvl1pPr latinLnBrk="0">
              <a:defRPr sz="32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5CBC0-3D45-42ED-9B5C-2DD891E454F2}" type="datetimeFigureOut">
              <a:rPr kumimoji="1" lang="ja-JP" altLang="en-US" smtClean="0"/>
              <a:pPr/>
              <a:t>2016/11/10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F2CAF-705F-4B5B-946D-5A3376DF11B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278925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5CBC0-3D45-42ED-9B5C-2DD891E454F2}" type="datetimeFigureOut">
              <a:rPr kumimoji="1" lang="ja-JP" altLang="en-US" smtClean="0"/>
              <a:pPr/>
              <a:t>2016/11/10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F2CAF-705F-4B5B-946D-5A3376DF11B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278925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1049640"/>
          </a:xfrm>
        </p:spPr>
        <p:txBody>
          <a:bodyPr/>
          <a:lstStyle>
            <a:lvl1pPr>
              <a:lnSpc>
                <a:spcPts val="4000"/>
              </a:lnSpc>
              <a:defRPr b="1" i="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kumimoji="1" lang="en-US" altLang="ja-JP" dirty="0" smtClean="0"/>
              <a:t>Title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第二级</a:t>
            </a:r>
          </a:p>
          <a:p>
            <a:pPr lvl="2"/>
            <a:r>
              <a:rPr kumimoji="1" lang="zh-CN" altLang="en-US" smtClean="0"/>
              <a:t>第三级</a:t>
            </a:r>
          </a:p>
          <a:p>
            <a:pPr lvl="3"/>
            <a:r>
              <a:rPr kumimoji="1" lang="zh-CN" altLang="en-US" smtClean="0"/>
              <a:t>第四级</a:t>
            </a:r>
          </a:p>
          <a:p>
            <a:pPr lvl="4"/>
            <a:r>
              <a:rPr kumimoji="1" lang="zh-CN" altLang="en-US" smtClean="0"/>
              <a:t>第五级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5CBC0-3D45-42ED-9B5C-2DD891E454F2}" type="datetimeFigureOut">
              <a:rPr kumimoji="1" lang="ja-JP" altLang="en-US" smtClean="0"/>
              <a:pPr/>
              <a:t>2016/11/10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F2CAF-705F-4B5B-946D-5A3376DF11B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690285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5CBC0-3D45-42ED-9B5C-2DD891E454F2}" type="datetimeFigureOut">
              <a:rPr kumimoji="1" lang="ja-JP" altLang="en-US" smtClean="0"/>
              <a:pPr/>
              <a:t>2016/11/10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F2CAF-705F-4B5B-946D-5A3376DF11B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648688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第二级</a:t>
            </a:r>
          </a:p>
          <a:p>
            <a:pPr lvl="2"/>
            <a:r>
              <a:rPr kumimoji="1" lang="zh-CN" altLang="en-US" smtClean="0"/>
              <a:t>第三级</a:t>
            </a:r>
          </a:p>
          <a:p>
            <a:pPr lvl="3"/>
            <a:r>
              <a:rPr kumimoji="1" lang="zh-CN" altLang="en-US" smtClean="0"/>
              <a:t>第四级</a:t>
            </a:r>
          </a:p>
          <a:p>
            <a:pPr lvl="4"/>
            <a:r>
              <a:rPr kumimoji="1" lang="zh-CN" altLang="en-US" smtClean="0"/>
              <a:t>第五级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第二级</a:t>
            </a:r>
          </a:p>
          <a:p>
            <a:pPr lvl="2"/>
            <a:r>
              <a:rPr kumimoji="1" lang="zh-CN" altLang="en-US" smtClean="0"/>
              <a:t>第三级</a:t>
            </a:r>
          </a:p>
          <a:p>
            <a:pPr lvl="3"/>
            <a:r>
              <a:rPr kumimoji="1" lang="zh-CN" altLang="en-US" smtClean="0"/>
              <a:t>第四级</a:t>
            </a:r>
          </a:p>
          <a:p>
            <a:pPr lvl="4"/>
            <a:r>
              <a:rPr kumimoji="1" lang="zh-CN" altLang="en-US" smtClean="0"/>
              <a:t>第五级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5CBC0-3D45-42ED-9B5C-2DD891E454F2}" type="datetimeFigureOut">
              <a:rPr kumimoji="1" lang="ja-JP" altLang="en-US" smtClean="0"/>
              <a:pPr/>
              <a:t>2016/11/10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F2CAF-705F-4B5B-946D-5A3376DF11B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4023421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第二级</a:t>
            </a:r>
          </a:p>
          <a:p>
            <a:pPr lvl="2"/>
            <a:r>
              <a:rPr kumimoji="1" lang="zh-CN" altLang="en-US" smtClean="0"/>
              <a:t>第三级</a:t>
            </a:r>
          </a:p>
          <a:p>
            <a:pPr lvl="3"/>
            <a:r>
              <a:rPr kumimoji="1" lang="zh-CN" altLang="en-US" smtClean="0"/>
              <a:t>第四级</a:t>
            </a:r>
          </a:p>
          <a:p>
            <a:pPr lvl="4"/>
            <a:r>
              <a:rPr kumimoji="1" lang="zh-CN" altLang="en-US" smtClean="0"/>
              <a:t>第五级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第二级</a:t>
            </a:r>
          </a:p>
          <a:p>
            <a:pPr lvl="2"/>
            <a:r>
              <a:rPr kumimoji="1" lang="zh-CN" altLang="en-US" smtClean="0"/>
              <a:t>第三级</a:t>
            </a:r>
          </a:p>
          <a:p>
            <a:pPr lvl="3"/>
            <a:r>
              <a:rPr kumimoji="1" lang="zh-CN" altLang="en-US" smtClean="0"/>
              <a:t>第四级</a:t>
            </a:r>
          </a:p>
          <a:p>
            <a:pPr lvl="4"/>
            <a:r>
              <a:rPr kumimoji="1" lang="zh-CN" altLang="en-US" smtClean="0"/>
              <a:t>第五级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5CBC0-3D45-42ED-9B5C-2DD891E454F2}" type="datetimeFigureOut">
              <a:rPr kumimoji="1" lang="ja-JP" altLang="en-US" smtClean="0"/>
              <a:pPr/>
              <a:t>2016/11/10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F2CAF-705F-4B5B-946D-5A3376DF11B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4257209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5CBC0-3D45-42ED-9B5C-2DD891E454F2}" type="datetimeFigureOut">
              <a:rPr kumimoji="1" lang="ja-JP" altLang="en-US" smtClean="0"/>
              <a:pPr/>
              <a:t>2016/11/10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F2CAF-705F-4B5B-946D-5A3376DF11B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946104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5CBC0-3D45-42ED-9B5C-2DD891E454F2}" type="datetimeFigureOut">
              <a:rPr kumimoji="1" lang="ja-JP" altLang="en-US" smtClean="0"/>
              <a:pPr/>
              <a:t>2016/11/10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91F2CAF-705F-4B5B-946D-5A3376DF11B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929964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タイトル プレースホルダー 2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pic>
        <p:nvPicPr>
          <p:cNvPr id="29" name="Picture 159" descr="截图127490339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792163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60"/>
          <p:cNvSpPr txBox="1">
            <a:spLocks noChangeArrowheads="1"/>
          </p:cNvSpPr>
          <p:nvPr/>
        </p:nvSpPr>
        <p:spPr bwMode="auto">
          <a:xfrm>
            <a:off x="1116013" y="260350"/>
            <a:ext cx="20161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latinLnBrk="0">
              <a:spcBef>
                <a:spcPct val="50000"/>
              </a:spcBef>
              <a:defRPr/>
            </a:pPr>
            <a:r>
              <a:rPr kumimoji="0" lang="zh-CN" altLang="en-US" sz="3200" b="1" dirty="0">
                <a:solidFill>
                  <a:srgbClr val="138ECB"/>
                </a:solidFill>
                <a:latin typeface="楷体_GB2312" pitchFamily="49" charset="-122"/>
                <a:ea typeface="楷体_GB2312" pitchFamily="49" charset="-122"/>
              </a:rPr>
              <a:t>重庆大学</a:t>
            </a:r>
            <a:endParaRPr kumimoji="0" lang="en-US" altLang="zh-CN" sz="3200" b="1" dirty="0">
              <a:solidFill>
                <a:srgbClr val="138ECB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31" name="Text Box 161"/>
          <p:cNvSpPr txBox="1">
            <a:spLocks noChangeArrowheads="1"/>
          </p:cNvSpPr>
          <p:nvPr/>
        </p:nvSpPr>
        <p:spPr bwMode="auto">
          <a:xfrm>
            <a:off x="1116013" y="836613"/>
            <a:ext cx="18303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latinLnBrk="0">
              <a:defRPr/>
            </a:pPr>
            <a:r>
              <a:rPr kumimoji="0" lang="en-US" altLang="zh-CN" sz="1000" b="1" dirty="0">
                <a:solidFill>
                  <a:srgbClr val="138ECB"/>
                </a:solidFill>
                <a:latin typeface="Times New Roman" pitchFamily="18" charset="0"/>
                <a:ea typeface="宋体" pitchFamily="2" charset="-122"/>
              </a:rPr>
              <a:t>CHONGQING UNIVERSITY</a:t>
            </a:r>
            <a:endParaRPr kumimoji="0" lang="zh-CN" altLang="en-US" sz="1000" b="1" dirty="0">
              <a:solidFill>
                <a:srgbClr val="138ECB"/>
              </a:solidFill>
              <a:latin typeface="Times New Roman" pitchFamily="18" charset="0"/>
              <a:ea typeface="宋体" pitchFamily="2" charset="-122"/>
            </a:endParaRPr>
          </a:p>
        </p:txBody>
      </p:sp>
      <p:grpSp>
        <p:nvGrpSpPr>
          <p:cNvPr id="2" name="グループ化 31"/>
          <p:cNvGrpSpPr/>
          <p:nvPr/>
        </p:nvGrpSpPr>
        <p:grpSpPr>
          <a:xfrm>
            <a:off x="0" y="260350"/>
            <a:ext cx="9144000" cy="6076866"/>
            <a:chOff x="0" y="260350"/>
            <a:chExt cx="9144000" cy="6076866"/>
          </a:xfrm>
        </p:grpSpPr>
        <p:pic>
          <p:nvPicPr>
            <p:cNvPr id="33" name="Picture 1" descr="D:\Users\lenovo\Documents\Hui\1.png"/>
            <p:cNvPicPr>
              <a:picLocks noChangeAspect="1" noChangeArrowheads="1"/>
            </p:cNvPicPr>
            <p:nvPr/>
          </p:nvPicPr>
          <p:blipFill>
            <a:blip r:embed="rId5" cstate="print">
              <a:lum bright="60000" contrast="-70000"/>
            </a:blip>
            <a:srcRect/>
            <a:stretch>
              <a:fillRect/>
            </a:stretch>
          </p:blipFill>
          <p:spPr bwMode="auto">
            <a:xfrm>
              <a:off x="0" y="332656"/>
              <a:ext cx="9144000" cy="3782989"/>
            </a:xfrm>
            <a:prstGeom prst="rect">
              <a:avLst/>
            </a:prstGeom>
            <a:noFill/>
            <a:effectLst>
              <a:glow>
                <a:schemeClr val="accent1"/>
              </a:glow>
            </a:effectLst>
          </p:spPr>
        </p:pic>
        <p:pic>
          <p:nvPicPr>
            <p:cNvPr id="34" name="Picture 2" descr="D:\Users\lenovo\Documents\Hui\2.jpg"/>
            <p:cNvPicPr>
              <a:picLocks noChangeAspect="1" noChangeArrowheads="1"/>
            </p:cNvPicPr>
            <p:nvPr/>
          </p:nvPicPr>
          <p:blipFill>
            <a:blip r:embed="rId6" cstate="print">
              <a:lum bright="56000" contrast="-66000"/>
            </a:blip>
            <a:srcRect/>
            <a:stretch>
              <a:fillRect/>
            </a:stretch>
          </p:blipFill>
          <p:spPr bwMode="auto">
            <a:xfrm>
              <a:off x="0" y="4127416"/>
              <a:ext cx="9144000" cy="2209800"/>
            </a:xfrm>
            <a:prstGeom prst="rect">
              <a:avLst/>
            </a:prstGeom>
            <a:noFill/>
          </p:spPr>
        </p:pic>
        <p:grpSp>
          <p:nvGrpSpPr>
            <p:cNvPr id="3" name="组合 17"/>
            <p:cNvGrpSpPr/>
            <p:nvPr/>
          </p:nvGrpSpPr>
          <p:grpSpPr>
            <a:xfrm>
              <a:off x="323850" y="260350"/>
              <a:ext cx="2808288" cy="820738"/>
              <a:chOff x="323850" y="260350"/>
              <a:chExt cx="2808288" cy="820738"/>
            </a:xfrm>
          </p:grpSpPr>
          <p:pic>
            <p:nvPicPr>
              <p:cNvPr id="36" name="Picture 159" descr="截图1274903390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850" y="333375"/>
                <a:ext cx="792163" cy="722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Text Box 160"/>
              <p:cNvSpPr txBox="1">
                <a:spLocks noChangeArrowheads="1"/>
              </p:cNvSpPr>
              <p:nvPr/>
            </p:nvSpPr>
            <p:spPr bwMode="auto">
              <a:xfrm>
                <a:off x="1116013" y="260350"/>
                <a:ext cx="2016125" cy="579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 latinLnBrk="0">
                  <a:spcBef>
                    <a:spcPct val="50000"/>
                  </a:spcBef>
                  <a:defRPr/>
                </a:pPr>
                <a:r>
                  <a:rPr kumimoji="0" lang="zh-CN" altLang="en-US" sz="3200" b="1" dirty="0">
                    <a:solidFill>
                      <a:srgbClr val="138ECB"/>
                    </a:solidFill>
                    <a:latin typeface="楷体_GB2312" pitchFamily="49" charset="-122"/>
                    <a:ea typeface="楷体_GB2312" pitchFamily="49" charset="-122"/>
                  </a:rPr>
                  <a:t>重庆大学</a:t>
                </a:r>
                <a:endParaRPr kumimoji="0" lang="en-US" altLang="zh-CN" sz="3200" b="1" dirty="0">
                  <a:solidFill>
                    <a:srgbClr val="138ECB"/>
                  </a:solidFill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38" name="Text Box 161"/>
              <p:cNvSpPr txBox="1">
                <a:spLocks noChangeArrowheads="1"/>
              </p:cNvSpPr>
              <p:nvPr/>
            </p:nvSpPr>
            <p:spPr bwMode="auto">
              <a:xfrm>
                <a:off x="1116013" y="836613"/>
                <a:ext cx="1830387" cy="24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latinLnBrk="0">
                  <a:defRPr/>
                </a:pPr>
                <a:r>
                  <a:rPr kumimoji="0" lang="en-US" altLang="zh-CN" sz="1000" b="1" dirty="0">
                    <a:solidFill>
                      <a:srgbClr val="138ECB"/>
                    </a:solidFill>
                    <a:latin typeface="Times New Roman" pitchFamily="18" charset="0"/>
                    <a:ea typeface="宋体" pitchFamily="2" charset="-122"/>
                  </a:rPr>
                  <a:t>CHONGQING UNIVERSITY</a:t>
                </a:r>
                <a:endParaRPr kumimoji="0" lang="zh-CN" altLang="en-US" sz="1000" b="1" dirty="0">
                  <a:solidFill>
                    <a:srgbClr val="138ECB"/>
                  </a:solidFill>
                  <a:latin typeface="Times New Roman" pitchFamily="18" charset="0"/>
                  <a:ea typeface="宋体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21883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Users\lenovo\Documents\Hui\2.jpg"/>
          <p:cNvPicPr>
            <a:picLocks noChangeAspect="1" noChangeArrowheads="1"/>
          </p:cNvPicPr>
          <p:nvPr/>
        </p:nvPicPr>
        <p:blipFill>
          <a:blip r:embed="rId16" cstate="print">
            <a:lum bright="56000" contrast="-66000"/>
          </a:blip>
          <a:srcRect t="19093" b="32029"/>
          <a:stretch>
            <a:fillRect/>
          </a:stretch>
        </p:blipFill>
        <p:spPr bwMode="auto">
          <a:xfrm>
            <a:off x="0" y="0"/>
            <a:ext cx="9144000" cy="1080120"/>
          </a:xfrm>
          <a:prstGeom prst="rect">
            <a:avLst/>
          </a:prstGeom>
          <a:noFill/>
        </p:spPr>
      </p:pic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0" y="3096"/>
            <a:ext cx="9144000" cy="1049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2070773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kumimoji="1" sz="4400" b="1" kern="1200" baseline="0">
          <a:solidFill>
            <a:schemeClr val="tx1"/>
          </a:solidFill>
          <a:latin typeface="Times New Roman" pitchFamily="18" charset="0"/>
          <a:ea typeface="宋体" pitchFamily="2" charset="-122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2"/>
          <p:cNvSpPr txBox="1">
            <a:spLocks noChangeArrowheads="1"/>
          </p:cNvSpPr>
          <p:nvPr/>
        </p:nvSpPr>
        <p:spPr bwMode="auto">
          <a:xfrm>
            <a:off x="0" y="4357694"/>
            <a:ext cx="9144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HY강B" pitchFamily="18" charset="-127"/>
                <a:ea typeface="HY강B" pitchFamily="18" charset="-127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HY강B" pitchFamily="18" charset="-127"/>
                <a:ea typeface="HY강B" pitchFamily="18" charset="-127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HY강B" pitchFamily="18" charset="-127"/>
                <a:ea typeface="HY강B" pitchFamily="18" charset="-127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HY강B" pitchFamily="18" charset="-127"/>
                <a:ea typeface="HY강B" pitchFamily="18" charset="-127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HY강B" pitchFamily="18" charset="-127"/>
                <a:ea typeface="HY강B" pitchFamily="18" charset="-127"/>
              </a:defRPr>
            </a:lvl5pPr>
            <a:lvl6pPr marL="2514600" indent="-228600" algn="ctr" eaLnBrk="0" fontAlgn="base" latinLnBrk="1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HY강B" pitchFamily="18" charset="-127"/>
                <a:ea typeface="HY강B" pitchFamily="18" charset="-127"/>
              </a:defRPr>
            </a:lvl6pPr>
            <a:lvl7pPr marL="2971800" indent="-228600" algn="ctr" eaLnBrk="0" fontAlgn="base" latinLnBrk="1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HY강B" pitchFamily="18" charset="-127"/>
                <a:ea typeface="HY강B" pitchFamily="18" charset="-127"/>
              </a:defRPr>
            </a:lvl7pPr>
            <a:lvl8pPr marL="3429000" indent="-228600" algn="ctr" eaLnBrk="0" fontAlgn="base" latinLnBrk="1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HY강B" pitchFamily="18" charset="-127"/>
                <a:ea typeface="HY강B" pitchFamily="18" charset="-127"/>
              </a:defRPr>
            </a:lvl8pPr>
            <a:lvl9pPr marL="3886200" indent="-228600" algn="ctr" eaLnBrk="0" fontAlgn="base" latinLnBrk="1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HY강B" pitchFamily="18" charset="-127"/>
                <a:ea typeface="HY강B" pitchFamily="18" charset="-127"/>
              </a:defRPr>
            </a:lvl9pPr>
          </a:lstStyle>
          <a:p>
            <a:pPr algn="ctr" eaLnBrk="1" hangingPunct="1"/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华文行楷" pitchFamily="2" charset="-122"/>
                <a:cs typeface="Arial Unicode MS" pitchFamily="50" charset="-128"/>
              </a:rPr>
              <a:t>Qihui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华文行楷" pitchFamily="2" charset="-122"/>
                <a:cs typeface="Arial Unicode MS" pitchFamily="50" charset="-128"/>
              </a:rPr>
              <a:t> Jiang (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华文行楷" pitchFamily="2" charset="-122"/>
                <a:cs typeface="Arial Unicode MS" pitchFamily="50" charset="-128"/>
              </a:rPr>
              <a:t>Vivi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华文行楷" pitchFamily="2" charset="-122"/>
                <a:cs typeface="Arial Unicode MS" pitchFamily="50" charset="-128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itchFamily="18" charset="0"/>
                <a:ea typeface="华文行楷" pitchFamily="2" charset="-122"/>
                <a:cs typeface="Arial Unicode MS" pitchFamily="50" charset="-128"/>
              </a:rPr>
              <a:t>Kasim</a:t>
            </a:r>
            <a:r>
              <a:rPr lang="en-US" altLang="zh-CN" sz="4000" b="1" smtClean="0">
                <a:solidFill>
                  <a:srgbClr val="FF0000"/>
                </a:solidFill>
                <a:latin typeface="Times New Roman" pitchFamily="18" charset="0"/>
                <a:ea typeface="华文行楷" pitchFamily="2" charset="-122"/>
                <a:cs typeface="Arial Unicode MS" pitchFamily="50" charset="-128"/>
              </a:rPr>
              <a:t>), 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华文行楷" pitchFamily="2" charset="-122"/>
                <a:cs typeface="Arial Unicode MS" pitchFamily="50" charset="-128"/>
              </a:rPr>
              <a:t>Ph.D.</a:t>
            </a:r>
          </a:p>
          <a:p>
            <a:pPr algn="ctr" eaLnBrk="1" hangingPunct="1"/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华文行楷" pitchFamily="2" charset="-122"/>
                <a:cs typeface="Arial Unicode MS" pitchFamily="50" charset="-128"/>
              </a:rPr>
              <a:t>College of Bioengineering, </a:t>
            </a:r>
          </a:p>
          <a:p>
            <a:pPr algn="ctr" eaLnBrk="1" hangingPunct="1"/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华文行楷" pitchFamily="2" charset="-122"/>
                <a:cs typeface="Arial Unicode MS" pitchFamily="50" charset="-128"/>
              </a:rPr>
              <a:t>Chongqing University</a:t>
            </a:r>
            <a:endParaRPr lang="en-US" altLang="zh-CN" sz="4000" b="1" dirty="0" smtClean="0">
              <a:solidFill>
                <a:srgbClr val="FF0000"/>
              </a:solidFill>
              <a:latin typeface="Times New Roman" pitchFamily="18" charset="0"/>
              <a:ea typeface="华文行楷" pitchFamily="2" charset="-122"/>
              <a:cs typeface="Arial Unicode MS" pitchFamily="50" charset="-128"/>
            </a:endParaRPr>
          </a:p>
        </p:txBody>
      </p:sp>
      <p:sp>
        <p:nvSpPr>
          <p:cNvPr id="7" name="正方形/長方形 1"/>
          <p:cNvSpPr/>
          <p:nvPr/>
        </p:nvSpPr>
        <p:spPr>
          <a:xfrm>
            <a:off x="0" y="128586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7200" b="1" dirty="0" smtClean="0">
                <a:solidFill>
                  <a:srgbClr val="0000C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Lucida Calligraphy" pitchFamily="66" charset="0"/>
                <a:ea typeface="华文彩云" pitchFamily="2" charset="-122"/>
              </a:rPr>
              <a:t>Molecular Biology</a:t>
            </a:r>
          </a:p>
        </p:txBody>
      </p:sp>
      <p:sp>
        <p:nvSpPr>
          <p:cNvPr id="8" name="矩形 7"/>
          <p:cNvSpPr/>
          <p:nvPr/>
        </p:nvSpPr>
        <p:spPr>
          <a:xfrm>
            <a:off x="1000100" y="2857496"/>
            <a:ext cx="72170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5400" b="1" dirty="0" smtClean="0">
                <a:solidFill>
                  <a:srgbClr val="0000C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Lucida Calligraphy" pitchFamily="66" charset="0"/>
                <a:ea typeface="华文琥珀" pitchFamily="2" charset="-122"/>
              </a:rPr>
              <a:t>Chapter 20--Cancer</a:t>
            </a:r>
            <a:endParaRPr lang="ja-JP" altLang="en-US" sz="5400" b="1" dirty="0">
              <a:solidFill>
                <a:srgbClr val="0000CC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Lucida Calligraphy" pitchFamily="66" charset="0"/>
              <a:ea typeface="华文琥珀" pitchFamily="2" charset="-122"/>
            </a:endParaRPr>
          </a:p>
        </p:txBody>
      </p:sp>
    </p:spTree>
  </p:cSld>
  <p:clrMapOvr>
    <a:masterClrMapping/>
  </p:clrMapOvr>
  <p:transition advTm="38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6156176" y="1052736"/>
            <a:ext cx="2952328" cy="4728923"/>
            <a:chOff x="6156176" y="1052736"/>
            <a:chExt cx="2952328" cy="4728923"/>
          </a:xfrm>
        </p:grpSpPr>
        <p:pic>
          <p:nvPicPr>
            <p:cNvPr id="337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00826" y="1142984"/>
              <a:ext cx="2457450" cy="4638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6156176" y="1362447"/>
              <a:ext cx="1728192" cy="410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altLang="zh-CN" sz="1400" b="1" dirty="0" smtClean="0">
                  <a:latin typeface="Times New Roman" pitchFamily="18" charset="0"/>
                  <a:cs typeface="Times New Roman" pitchFamily="18" charset="0"/>
                </a:rPr>
                <a:t>Accidental production of mutant cell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884368" y="1052736"/>
              <a:ext cx="1224136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altLang="zh-CN" sz="1400" b="1" dirty="0" smtClean="0">
                  <a:latin typeface="Times New Roman" pitchFamily="18" charset="0"/>
                  <a:cs typeface="Times New Roman" pitchFamily="18" charset="0"/>
                </a:rPr>
                <a:t>Epithelial cells growing on basal lamina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76392" y="2298551"/>
              <a:ext cx="1071736" cy="410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altLang="zh-CN" sz="1400" b="1" dirty="0" smtClean="0">
                  <a:latin typeface="Times New Roman" pitchFamily="18" charset="0"/>
                  <a:cs typeface="Times New Roman" pitchFamily="18" charset="0"/>
                </a:rPr>
                <a:t>Cells with</a:t>
              </a:r>
            </a:p>
            <a:p>
              <a:pPr algn="ctr">
                <a:lnSpc>
                  <a:spcPts val="1600"/>
                </a:lnSpc>
              </a:pPr>
              <a:r>
                <a:rPr lang="en-US" altLang="zh-CN" sz="1400" b="1" dirty="0" smtClean="0">
                  <a:latin typeface="Times New Roman" pitchFamily="18" charset="0"/>
                  <a:cs typeface="Times New Roman" pitchFamily="18" charset="0"/>
                </a:rPr>
                <a:t>2 mutations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76392" y="3234655"/>
              <a:ext cx="1071736" cy="410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altLang="zh-CN" sz="1400" b="1" dirty="0" smtClean="0">
                  <a:latin typeface="Times New Roman" pitchFamily="18" charset="0"/>
                  <a:cs typeface="Times New Roman" pitchFamily="18" charset="0"/>
                </a:rPr>
                <a:t>Cells with</a:t>
              </a:r>
            </a:p>
            <a:p>
              <a:pPr algn="ctr">
                <a:lnSpc>
                  <a:spcPts val="1600"/>
                </a:lnSpc>
              </a:pPr>
              <a:r>
                <a:rPr lang="en-US" altLang="zh-CN" sz="1400" b="1" dirty="0" smtClean="0">
                  <a:latin typeface="Times New Roman" pitchFamily="18" charset="0"/>
                  <a:cs typeface="Times New Roman" pitchFamily="18" charset="0"/>
                </a:rPr>
                <a:t>3 mutations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792739" y="2276872"/>
              <a:ext cx="1071736" cy="410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altLang="zh-CN" sz="1400" b="1" dirty="0" smtClean="0">
                  <a:latin typeface="Times New Roman" pitchFamily="18" charset="0"/>
                  <a:cs typeface="Times New Roman" pitchFamily="18" charset="0"/>
                </a:rPr>
                <a:t>Cell proliferation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792739" y="3162647"/>
              <a:ext cx="1071736" cy="410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altLang="zh-CN" sz="1400" b="1" dirty="0" smtClean="0">
                  <a:latin typeface="Times New Roman" pitchFamily="18" charset="0"/>
                  <a:cs typeface="Times New Roman" pitchFamily="18" charset="0"/>
                </a:rPr>
                <a:t>Cell proliferation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740352" y="4221088"/>
              <a:ext cx="1244327" cy="410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altLang="zh-CN" sz="1400" b="1" dirty="0" smtClean="0">
                  <a:latin typeface="Times New Roman" pitchFamily="18" charset="0"/>
                  <a:cs typeface="Times New Roman" pitchFamily="18" charset="0"/>
                </a:rPr>
                <a:t>Dangerous cell proliferation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Mutation &amp; Tumor Cells</a:t>
            </a:r>
            <a:endParaRPr lang="zh-CN" alt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571474" y="1130781"/>
            <a:ext cx="5429287" cy="164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46088" indent="-446088">
              <a:spcBef>
                <a:spcPts val="600"/>
              </a:spcBef>
            </a:pPr>
            <a:r>
              <a:rPr kumimoji="1" lang="en-US" altLang="zh-CN" sz="2400" b="1" dirty="0" smtClean="0">
                <a:latin typeface="Times New Roman" pitchFamily="18" charset="0"/>
                <a:ea typeface="黑体" pitchFamily="49" charset="-122"/>
              </a:rPr>
              <a:t>In typical lifetime (human):</a:t>
            </a:r>
          </a:p>
          <a:p>
            <a:pPr marL="446088" indent="-446088">
              <a:spcBef>
                <a:spcPts val="600"/>
              </a:spcBef>
            </a:pPr>
            <a:r>
              <a:rPr kumimoji="1" lang="en-US" altLang="zh-CN" sz="2400" b="1" dirty="0" smtClean="0">
                <a:latin typeface="Times New Roman" pitchFamily="18" charset="0"/>
                <a:ea typeface="黑体" pitchFamily="49" charset="-122"/>
              </a:rPr>
              <a:t>	Cell divisions: around 10</a:t>
            </a:r>
            <a:r>
              <a:rPr kumimoji="1" lang="en-US" altLang="zh-CN" sz="2400" b="1" baseline="30000" dirty="0" smtClean="0">
                <a:latin typeface="Times New Roman" pitchFamily="18" charset="0"/>
                <a:ea typeface="黑体" pitchFamily="49" charset="-122"/>
              </a:rPr>
              <a:t>16 </a:t>
            </a:r>
            <a:r>
              <a:rPr kumimoji="1" lang="en-US" altLang="zh-CN" sz="2400" b="1" dirty="0" smtClean="0">
                <a:latin typeface="Times New Roman" pitchFamily="18" charset="0"/>
                <a:ea typeface="黑体" pitchFamily="49" charset="-122"/>
              </a:rPr>
              <a:t>times</a:t>
            </a:r>
          </a:p>
          <a:p>
            <a:pPr marL="446088" indent="-446088"/>
            <a:r>
              <a:rPr kumimoji="1" lang="en-US" altLang="zh-CN" sz="2400" b="1" dirty="0" smtClean="0">
                <a:latin typeface="Times New Roman" pitchFamily="18" charset="0"/>
                <a:ea typeface="黑体" pitchFamily="49" charset="-122"/>
              </a:rPr>
              <a:t>	Mutation rate: 10</a:t>
            </a:r>
            <a:r>
              <a:rPr kumimoji="1" lang="en-US" altLang="zh-CN" sz="2400" b="1" baseline="30000" dirty="0" smtClean="0">
                <a:latin typeface="Times New Roman" pitchFamily="18" charset="0"/>
                <a:ea typeface="黑体" pitchFamily="49" charset="-122"/>
              </a:rPr>
              <a:t>-6</a:t>
            </a:r>
            <a:r>
              <a:rPr kumimoji="1" lang="en-US" altLang="zh-CN" sz="2400" b="1" dirty="0" smtClean="0">
                <a:latin typeface="Times New Roman" pitchFamily="18" charset="0"/>
                <a:ea typeface="黑体" pitchFamily="49" charset="-122"/>
              </a:rPr>
              <a:t>/gene/cell division</a:t>
            </a:r>
          </a:p>
          <a:p>
            <a:pPr marL="446088" indent="-446088"/>
            <a:r>
              <a:rPr kumimoji="1" lang="en-US" altLang="zh-CN" sz="2400" b="1" dirty="0" smtClean="0">
                <a:latin typeface="Times New Roman" pitchFamily="18" charset="0"/>
                <a:ea typeface="黑体" pitchFamily="49" charset="-122"/>
              </a:rPr>
              <a:t>	10</a:t>
            </a:r>
            <a:r>
              <a:rPr kumimoji="1" lang="en-US" altLang="zh-CN" sz="2400" b="1" baseline="30000" dirty="0" smtClean="0">
                <a:latin typeface="Times New Roman" pitchFamily="18" charset="0"/>
                <a:ea typeface="黑体" pitchFamily="49" charset="-122"/>
              </a:rPr>
              <a:t>10</a:t>
            </a:r>
            <a:r>
              <a:rPr kumimoji="1" lang="en-US" altLang="zh-CN" sz="2400" b="1" dirty="0" smtClean="0">
                <a:latin typeface="Times New Roman" pitchFamily="18" charset="0"/>
                <a:ea typeface="黑体" pitchFamily="49" charset="-122"/>
              </a:rPr>
              <a:t> mutations/single gene</a:t>
            </a:r>
          </a:p>
        </p:txBody>
      </p:sp>
      <p:sp>
        <p:nvSpPr>
          <p:cNvPr id="4" name="虚尾箭头 3"/>
          <p:cNvSpPr/>
          <p:nvPr/>
        </p:nvSpPr>
        <p:spPr>
          <a:xfrm rot="5400000">
            <a:off x="2821770" y="3629135"/>
            <a:ext cx="928694" cy="785818"/>
          </a:xfrm>
          <a:prstGeom prst="strip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-31" y="4509120"/>
            <a:ext cx="6572296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rIns="0">
            <a:spAutoFit/>
          </a:bodyPr>
          <a:lstStyle/>
          <a:p>
            <a:pPr marL="446088" indent="-446088">
              <a:spcBef>
                <a:spcPts val="2400"/>
              </a:spcBef>
              <a:buFont typeface="Wingdings" pitchFamily="2" charset="2"/>
              <a:buChar char="Ø"/>
            </a:pPr>
            <a:r>
              <a:rPr kumimoji="1" lang="en-US" altLang="zh-CN" sz="24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The presence of tumor suppressor gene</a:t>
            </a:r>
          </a:p>
          <a:p>
            <a:pPr marL="446088" indent="-446088">
              <a:spcBef>
                <a:spcPts val="600"/>
              </a:spcBef>
              <a:buFont typeface="Wingdings" pitchFamily="2" charset="2"/>
              <a:buChar char="Ø"/>
            </a:pPr>
            <a:r>
              <a:rPr kumimoji="1" lang="en-US" altLang="zh-CN" sz="24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Single mutation is not enough to induce tumor</a:t>
            </a:r>
            <a:endParaRPr lang="zh-CN" altLang="en-US" sz="2400" b="1" dirty="0" smtClean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021" y="2845293"/>
            <a:ext cx="6300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Why tumor occurs so infrequently?</a:t>
            </a:r>
            <a:endParaRPr lang="zh-CN" altLang="en-US" sz="32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096"/>
            <a:ext cx="9144000" cy="1049640"/>
          </a:xfrm>
        </p:spPr>
        <p:txBody>
          <a:bodyPr>
            <a:normAutofit fontScale="90000"/>
          </a:bodyPr>
          <a:lstStyle/>
          <a:p>
            <a:pPr>
              <a:lnSpc>
                <a:spcPts val="4000"/>
              </a:lnSpc>
            </a:pPr>
            <a:r>
              <a:rPr lang="en-US" altLang="zh-CN" dirty="0" smtClean="0"/>
              <a:t>Factors that cause mutation—</a:t>
            </a:r>
            <a:br>
              <a:rPr lang="en-US" altLang="zh-CN" dirty="0" smtClean="0"/>
            </a:br>
            <a:r>
              <a:rPr lang="en-US" altLang="zh-CN" dirty="0" smtClean="0"/>
              <a:t>physical factors</a:t>
            </a:r>
            <a:endParaRPr lang="zh-CN" alt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1124744"/>
            <a:ext cx="817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Radiation (Ex: X-ray, UV radiation) will cause DNA damage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1889386" y="3139377"/>
            <a:ext cx="5365229" cy="3655694"/>
            <a:chOff x="142875" y="3139377"/>
            <a:chExt cx="5365229" cy="3655694"/>
          </a:xfrm>
        </p:grpSpPr>
        <p:pic>
          <p:nvPicPr>
            <p:cNvPr id="3" name="图片 5" descr="1300692070921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2875" y="3139377"/>
              <a:ext cx="5365229" cy="3655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784151" y="3245262"/>
              <a:ext cx="148359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Indirect damage</a:t>
              </a:r>
              <a:endParaRPr lang="zh-CN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9512" y="3902858"/>
              <a:ext cx="864096" cy="28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Radiation</a:t>
              </a:r>
              <a:endParaRPr lang="zh-CN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44191" y="3614827"/>
              <a:ext cx="97953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altLang="zh-CN" sz="1600" b="1" baseline="-25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sz="1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zh-CN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11760" y="3789040"/>
              <a:ext cx="129614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Free radical</a:t>
              </a:r>
              <a:endParaRPr lang="zh-CN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76439" y="6423139"/>
              <a:ext cx="148359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Direct damage</a:t>
              </a:r>
              <a:endParaRPr lang="zh-CN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75856" y="4533503"/>
              <a:ext cx="148359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DNA damage</a:t>
              </a:r>
              <a:endParaRPr lang="zh-CN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7584" y="5733256"/>
              <a:ext cx="148359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DNA damage</a:t>
              </a:r>
              <a:endParaRPr lang="zh-CN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63888" y="5824314"/>
              <a:ext cx="864096" cy="28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Radiation</a:t>
              </a:r>
              <a:endParaRPr lang="zh-CN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-32" y="1571612"/>
            <a:ext cx="8172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Examples: </a:t>
            </a:r>
          </a:p>
          <a:p>
            <a:pPr marL="361950">
              <a:spcBef>
                <a:spcPct val="50000"/>
              </a:spcBef>
              <a:buFont typeface="Wingdings" pitchFamily="2" charset="2"/>
              <a:buChar char="Ø"/>
              <a:tabLst>
                <a:tab pos="628650" algn="l"/>
              </a:tabLst>
            </a:pP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 	Leukemia in the survival of Hiroshima &amp; Nagasaki</a:t>
            </a:r>
          </a:p>
          <a:p>
            <a:pPr marL="361950">
              <a:spcBef>
                <a:spcPts val="0"/>
              </a:spcBef>
              <a:buFont typeface="Wingdings" pitchFamily="2" charset="2"/>
              <a:buChar char="Ø"/>
              <a:tabLst>
                <a:tab pos="628650" algn="l"/>
              </a:tabLst>
            </a:pP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 	Correlation between solar UV radiation &amp; skin cancer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0" y="3096"/>
            <a:ext cx="9144000" cy="1049640"/>
          </a:xfrm>
        </p:spPr>
        <p:txBody>
          <a:bodyPr>
            <a:normAutofit fontScale="90000"/>
          </a:bodyPr>
          <a:lstStyle/>
          <a:p>
            <a:pPr>
              <a:lnSpc>
                <a:spcPts val="4000"/>
              </a:lnSpc>
            </a:pPr>
            <a:r>
              <a:rPr lang="en-US" altLang="zh-CN" dirty="0" smtClean="0"/>
              <a:t>Factors that cause mutation—</a:t>
            </a:r>
            <a:br>
              <a:rPr lang="en-US" altLang="zh-CN" dirty="0" smtClean="0"/>
            </a:br>
            <a:r>
              <a:rPr lang="en-US" altLang="zh-CN" dirty="0" smtClean="0"/>
              <a:t>chemical compounds (carcinogen)</a:t>
            </a:r>
            <a:endParaRPr lang="zh-CN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1524000" y="1340768"/>
          <a:ext cx="6096000" cy="3235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Carcinogen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Cancer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Tobacco</a:t>
                      </a:r>
                      <a:r>
                        <a:rPr lang="en-US" altLang="zh-CN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smoke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Lung</a:t>
                      </a:r>
                      <a:r>
                        <a:rPr lang="en-US" altLang="zh-CN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cancer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Aflatoxin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Liver cancer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Vinyl</a:t>
                      </a:r>
                      <a:r>
                        <a:rPr lang="en-US" altLang="zh-CN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Chloride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Liver </a:t>
                      </a:r>
                      <a:r>
                        <a:rPr lang="en-US" altLang="zh-CN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angiosarcoma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Benzene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Acute </a:t>
                      </a:r>
                      <a:r>
                        <a:rPr lang="en-US" altLang="zh-CN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Leukemias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Arsenic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Skin carcinoma</a:t>
                      </a:r>
                      <a:r>
                        <a:rPr lang="en-US" altLang="zh-CN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lang="en-US" altLang="zh-CN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Bladder cancer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Asbestos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Mesothelioma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Radium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Osteosarcoma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5" name="组合 14"/>
          <p:cNvGrpSpPr/>
          <p:nvPr/>
        </p:nvGrpSpPr>
        <p:grpSpPr>
          <a:xfrm>
            <a:off x="323528" y="4735165"/>
            <a:ext cx="8496944" cy="2078211"/>
            <a:chOff x="467544" y="4735165"/>
            <a:chExt cx="8496944" cy="2078211"/>
          </a:xfrm>
        </p:grpSpPr>
        <p:pic>
          <p:nvPicPr>
            <p:cNvPr id="6041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7544" y="4735165"/>
              <a:ext cx="8258696" cy="1862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83568" y="6021288"/>
              <a:ext cx="1512168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altLang="zh-CN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Aflatoxin</a:t>
              </a:r>
              <a:endParaRPr lang="en-US" altLang="zh-C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19872" y="6021288"/>
              <a:ext cx="1512168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Aflatoxin-2,3-epoxide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56584" y="6444044"/>
              <a:ext cx="370790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Carcinogen bound to guanine in DNA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67744" y="5826943"/>
              <a:ext cx="1152128" cy="410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altLang="zh-CN" sz="1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Cytochrome</a:t>
              </a:r>
              <a:r>
                <a:rPr lang="en-US" altLang="zh-CN" sz="1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>
                <a:lnSpc>
                  <a:spcPts val="1600"/>
                </a:lnSpc>
              </a:pPr>
              <a:r>
                <a:rPr lang="en-US" altLang="zh-CN" sz="1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P-450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2051720" y="5440022"/>
              <a:ext cx="108012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096"/>
            <a:ext cx="9144000" cy="104964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Factors that cause mutation—</a:t>
            </a:r>
            <a:br>
              <a:rPr lang="en-US" altLang="zh-CN" dirty="0" smtClean="0"/>
            </a:br>
            <a:r>
              <a:rPr lang="en-US" altLang="zh-CN" dirty="0" smtClean="0"/>
              <a:t>biological factors</a:t>
            </a:r>
            <a:endParaRPr lang="zh-CN" altLang="en-US" dirty="0"/>
          </a:p>
        </p:txBody>
      </p:sp>
      <p:grpSp>
        <p:nvGrpSpPr>
          <p:cNvPr id="42" name="组合 41"/>
          <p:cNvGrpSpPr/>
          <p:nvPr/>
        </p:nvGrpSpPr>
        <p:grpSpPr>
          <a:xfrm>
            <a:off x="370200" y="1000108"/>
            <a:ext cx="8403600" cy="2319806"/>
            <a:chOff x="-32" y="3600394"/>
            <a:chExt cx="8403600" cy="2319806"/>
          </a:xfrm>
        </p:grpSpPr>
        <p:sp>
          <p:nvSpPr>
            <p:cNvPr id="22" name="TextBox 21"/>
            <p:cNvSpPr txBox="1"/>
            <p:nvPr/>
          </p:nvSpPr>
          <p:spPr>
            <a:xfrm>
              <a:off x="484342" y="3931447"/>
              <a:ext cx="15001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DNA</a:t>
              </a:r>
              <a:r>
                <a:rPr lang="zh-CN" alt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virus</a:t>
              </a:r>
              <a:endParaRPr lang="zh-CN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83841" y="4280984"/>
              <a:ext cx="1501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RNA</a:t>
              </a:r>
              <a:r>
                <a:rPr lang="zh-CN" alt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virus</a:t>
              </a:r>
              <a:endParaRPr lang="zh-CN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5747" y="4775676"/>
              <a:ext cx="1857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268288" algn="l"/>
                </a:tabLst>
              </a:pPr>
              <a:r>
                <a:rPr lang="en-US" altLang="zh-CN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RNA</a:t>
              </a:r>
              <a:r>
                <a:rPr lang="zh-CN" alt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infection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-32" y="5314906"/>
              <a:ext cx="2468945" cy="605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000"/>
                </a:lnSpc>
                <a:tabLst>
                  <a:tab pos="268288" algn="l"/>
                </a:tabLst>
              </a:pPr>
              <a:r>
                <a:rPr lang="en-US" altLang="zh-CN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Reverse-transcribed </a:t>
              </a:r>
            </a:p>
            <a:p>
              <a:pPr algn="ctr">
                <a:lnSpc>
                  <a:spcPts val="2000"/>
                </a:lnSpc>
                <a:tabLst>
                  <a:tab pos="268288" algn="l"/>
                </a:tabLst>
              </a:pPr>
              <a:r>
                <a:rPr lang="en-US" altLang="zh-CN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into viral DNA</a:t>
              </a:r>
              <a:endParaRPr lang="zh-CN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5346000" y="3600394"/>
              <a:ext cx="305756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tabLst>
                  <a:tab pos="268288" algn="l"/>
                </a:tabLst>
              </a:pPr>
              <a:r>
                <a:rPr lang="en-US" altLang="zh-CN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Viral replication, host dies</a:t>
              </a:r>
              <a:endParaRPr lang="zh-CN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5344344" y="4078436"/>
              <a:ext cx="270484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tabLst>
                  <a:tab pos="268288" algn="l"/>
                </a:tabLst>
              </a:pPr>
              <a:r>
                <a:rPr lang="en-US" altLang="zh-CN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Insertion of viral DNA</a:t>
              </a:r>
              <a:r>
                <a:rPr lang="zh-CN" alt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tabLst>
                  <a:tab pos="268288" algn="l"/>
                </a:tabLst>
              </a:pPr>
              <a:r>
                <a:rPr lang="en-US" altLang="zh-CN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into host’s gene</a:t>
              </a:r>
              <a:endParaRPr lang="zh-CN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201181" y="4936200"/>
              <a:ext cx="9911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tabLst>
                  <a:tab pos="268288" algn="l"/>
                </a:tabLst>
              </a:pPr>
              <a:r>
                <a:rPr lang="en-US" altLang="zh-CN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Protein</a:t>
              </a:r>
              <a:endParaRPr lang="zh-CN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000628" y="5457782"/>
              <a:ext cx="339227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tabLst>
                  <a:tab pos="268288" algn="l"/>
                </a:tabLst>
              </a:pPr>
              <a:r>
                <a:rPr lang="en-US" altLang="zh-CN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Alteration of cells </a:t>
              </a:r>
              <a:r>
                <a:rPr lang="en-US" altLang="zh-CN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behaviours</a:t>
              </a:r>
              <a:endParaRPr lang="zh-CN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1" name="直接连接符 30"/>
            <p:cNvCxnSpPr/>
            <p:nvPr/>
          </p:nvCxnSpPr>
          <p:spPr>
            <a:xfrm>
              <a:off x="1857356" y="4130708"/>
              <a:ext cx="857256" cy="1588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2786050" y="3977614"/>
              <a:ext cx="207170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Infected host cells</a:t>
              </a:r>
              <a:endParaRPr lang="zh-CN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4786314" y="3848131"/>
              <a:ext cx="571504" cy="566742"/>
              <a:chOff x="4357686" y="3719514"/>
              <a:chExt cx="571504" cy="566742"/>
            </a:xfrm>
          </p:grpSpPr>
          <p:cxnSp>
            <p:nvCxnSpPr>
              <p:cNvPr id="34" name="直接箭头连接符 33"/>
              <p:cNvCxnSpPr/>
              <p:nvPr/>
            </p:nvCxnSpPr>
            <p:spPr>
              <a:xfrm flipV="1">
                <a:off x="4357686" y="3719514"/>
                <a:ext cx="571504" cy="28575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箭头连接符 34"/>
              <p:cNvCxnSpPr/>
              <p:nvPr/>
            </p:nvCxnSpPr>
            <p:spPr>
              <a:xfrm>
                <a:off x="4357686" y="4000504"/>
                <a:ext cx="571504" cy="28575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7" name="直接箭头连接符 36"/>
            <p:cNvCxnSpPr/>
            <p:nvPr/>
          </p:nvCxnSpPr>
          <p:spPr bwMode="auto">
            <a:xfrm>
              <a:off x="1234441" y="4609656"/>
              <a:ext cx="0" cy="25200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8" name="直接箭头连接符 37"/>
            <p:cNvCxnSpPr/>
            <p:nvPr/>
          </p:nvCxnSpPr>
          <p:spPr bwMode="auto">
            <a:xfrm>
              <a:off x="1234441" y="5100592"/>
              <a:ext cx="0" cy="25200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9" name="直接箭头连接符 38"/>
            <p:cNvCxnSpPr/>
            <p:nvPr/>
          </p:nvCxnSpPr>
          <p:spPr bwMode="auto">
            <a:xfrm>
              <a:off x="6696765" y="4784737"/>
              <a:ext cx="0" cy="25200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0" name="直接箭头连接符 39"/>
            <p:cNvCxnSpPr/>
            <p:nvPr/>
          </p:nvCxnSpPr>
          <p:spPr bwMode="auto">
            <a:xfrm>
              <a:off x="6696765" y="5277220"/>
              <a:ext cx="0" cy="25200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aphicFrame>
        <p:nvGraphicFramePr>
          <p:cNvPr id="43" name="表格 42"/>
          <p:cNvGraphicFramePr>
            <a:graphicFrameLocks noGrp="1"/>
          </p:cNvGraphicFramePr>
          <p:nvPr/>
        </p:nvGraphicFramePr>
        <p:xfrm>
          <a:off x="142844" y="3357562"/>
          <a:ext cx="8858312" cy="3322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71570"/>
                <a:gridCol w="4286281"/>
                <a:gridCol w="35004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Type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Pathogen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Associated cancer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0" marT="0" marB="0" anchor="ctr"/>
                </a:tc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DNA virus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CN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Papillomavirus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Carcinoma of the uterine cervix</a:t>
                      </a:r>
                    </a:p>
                  </a:txBody>
                  <a:tcPr marL="36000" marR="0" marT="0" marB="0"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Hepatitis-B virus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CN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Hepatocellular</a:t>
                      </a:r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 carcinoma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0" marT="0" marB="0"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Epstein-Barr virus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CN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Burkitt’s</a:t>
                      </a:r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 lymphoma</a:t>
                      </a:r>
                    </a:p>
                    <a:p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Nasopharyngeal carcinoma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0" marT="0" marB="0"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Human </a:t>
                      </a:r>
                      <a:r>
                        <a:rPr lang="en-US" altLang="zh-CN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herpesvirus</a:t>
                      </a:r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 B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Kaposi’s sarcoma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0" marT="0" marB="0" anchor="ctr"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RNA virus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Human T-cell leukemia virus type I (HTLV-1)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Adult T-cell leukemia</a:t>
                      </a:r>
                      <a:r>
                        <a:rPr lang="en-US" altLang="zh-CN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/ lymphoma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0" marT="0" marB="0"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Hepatitis-C</a:t>
                      </a:r>
                      <a:r>
                        <a:rPr lang="en-US" altLang="zh-CN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virus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CN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Hepatocellular</a:t>
                      </a:r>
                      <a:r>
                        <a:rPr lang="en-US" altLang="zh-CN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carcinoma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Bacterium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Helicobacter pylori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latin typeface="Times New Roman" pitchFamily="18" charset="0"/>
                          <a:cs typeface="Times New Roman" pitchFamily="18" charset="0"/>
                        </a:rPr>
                        <a:t> Stomach cancer</a:t>
                      </a:r>
                      <a:endParaRPr lang="zh-CN" alt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0" marT="0" marB="0" anchor="ctr"/>
                </a:tc>
              </a:tr>
            </a:tbl>
          </a:graphicData>
        </a:graphic>
      </p:graphicFrame>
      <p:cxnSp>
        <p:nvCxnSpPr>
          <p:cNvPr id="45" name="直接箭头连接符 44"/>
          <p:cNvCxnSpPr/>
          <p:nvPr/>
        </p:nvCxnSpPr>
        <p:spPr>
          <a:xfrm flipV="1">
            <a:off x="2786050" y="2000240"/>
            <a:ext cx="2857520" cy="121444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Critical Genes</a:t>
            </a:r>
            <a:endParaRPr lang="zh-CN" altLang="en-US" dirty="0"/>
          </a:p>
        </p:txBody>
      </p:sp>
      <p:grpSp>
        <p:nvGrpSpPr>
          <p:cNvPr id="103" name="组合 102"/>
          <p:cNvGrpSpPr/>
          <p:nvPr/>
        </p:nvGrpSpPr>
        <p:grpSpPr>
          <a:xfrm>
            <a:off x="136079" y="1700808"/>
            <a:ext cx="1483593" cy="1285111"/>
            <a:chOff x="352103" y="1340768"/>
            <a:chExt cx="1483593" cy="1285111"/>
          </a:xfrm>
        </p:grpSpPr>
        <p:grpSp>
          <p:nvGrpSpPr>
            <p:cNvPr id="15" name="组合 14"/>
            <p:cNvGrpSpPr/>
            <p:nvPr/>
          </p:nvGrpSpPr>
          <p:grpSpPr>
            <a:xfrm>
              <a:off x="625847" y="1340768"/>
              <a:ext cx="936104" cy="936104"/>
              <a:chOff x="683568" y="1196752"/>
              <a:chExt cx="936104" cy="936104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973973" y="1340768"/>
                <a:ext cx="355295" cy="648072"/>
                <a:chOff x="827584" y="1268761"/>
                <a:chExt cx="355295" cy="648072"/>
              </a:xfrm>
            </p:grpSpPr>
            <p:grpSp>
              <p:nvGrpSpPr>
                <p:cNvPr id="8" name="组合 7"/>
                <p:cNvGrpSpPr/>
                <p:nvPr/>
              </p:nvGrpSpPr>
              <p:grpSpPr>
                <a:xfrm>
                  <a:off x="827584" y="1268761"/>
                  <a:ext cx="67263" cy="648072"/>
                  <a:chOff x="827584" y="1268760"/>
                  <a:chExt cx="72008" cy="693791"/>
                </a:xfrm>
              </p:grpSpPr>
              <p:sp>
                <p:nvSpPr>
                  <p:cNvPr id="4" name="圆角矩形 3"/>
                  <p:cNvSpPr/>
                  <p:nvPr/>
                </p:nvSpPr>
                <p:spPr>
                  <a:xfrm>
                    <a:off x="827584" y="1268760"/>
                    <a:ext cx="72008" cy="288032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00B0F0"/>
                  </a:solidFill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" name="矩形 5"/>
                  <p:cNvSpPr/>
                  <p:nvPr/>
                </p:nvSpPr>
                <p:spPr>
                  <a:xfrm>
                    <a:off x="840729" y="1556792"/>
                    <a:ext cx="45719" cy="108000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" name="圆角矩形 6"/>
                  <p:cNvSpPr/>
                  <p:nvPr/>
                </p:nvSpPr>
                <p:spPr>
                  <a:xfrm>
                    <a:off x="827584" y="1674519"/>
                    <a:ext cx="72008" cy="288032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00B0F0"/>
                  </a:solidFill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9" name="组合 8"/>
                <p:cNvGrpSpPr/>
                <p:nvPr/>
              </p:nvGrpSpPr>
              <p:grpSpPr>
                <a:xfrm>
                  <a:off x="1115616" y="1268761"/>
                  <a:ext cx="67263" cy="648072"/>
                  <a:chOff x="827584" y="1268760"/>
                  <a:chExt cx="72008" cy="693791"/>
                </a:xfrm>
              </p:grpSpPr>
              <p:sp>
                <p:nvSpPr>
                  <p:cNvPr id="10" name="圆角矩形 9"/>
                  <p:cNvSpPr/>
                  <p:nvPr/>
                </p:nvSpPr>
                <p:spPr>
                  <a:xfrm>
                    <a:off x="827584" y="1268760"/>
                    <a:ext cx="72008" cy="288032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00B0F0"/>
                  </a:solidFill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" name="矩形 10"/>
                  <p:cNvSpPr/>
                  <p:nvPr/>
                </p:nvSpPr>
                <p:spPr>
                  <a:xfrm>
                    <a:off x="840729" y="1556792"/>
                    <a:ext cx="45719" cy="108000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" name="圆角矩形 11"/>
                  <p:cNvSpPr/>
                  <p:nvPr/>
                </p:nvSpPr>
                <p:spPr>
                  <a:xfrm>
                    <a:off x="827584" y="1674519"/>
                    <a:ext cx="72008" cy="288032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00B0F0"/>
                  </a:solidFill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sp>
            <p:nvSpPr>
              <p:cNvPr id="13" name="椭圆 12"/>
              <p:cNvSpPr/>
              <p:nvPr/>
            </p:nvSpPr>
            <p:spPr>
              <a:xfrm>
                <a:off x="683568" y="1196752"/>
                <a:ext cx="936104" cy="93610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52103" y="2348880"/>
              <a:ext cx="148359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Normal cell</a:t>
              </a:r>
              <a:endParaRPr lang="zh-CN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1403648" y="1772816"/>
            <a:ext cx="2880320" cy="864096"/>
            <a:chOff x="1619672" y="1412776"/>
            <a:chExt cx="2880320" cy="864096"/>
          </a:xfrm>
        </p:grpSpPr>
        <p:cxnSp>
          <p:nvCxnSpPr>
            <p:cNvPr id="18" name="直接箭头连接符 17"/>
            <p:cNvCxnSpPr/>
            <p:nvPr/>
          </p:nvCxnSpPr>
          <p:spPr>
            <a:xfrm>
              <a:off x="1619672" y="1844824"/>
              <a:ext cx="288032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619672" y="1412776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Single mutation event</a:t>
              </a:r>
              <a:endParaRPr lang="zh-CN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19672" y="1907540"/>
              <a:ext cx="280831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Proto-oncogene </a:t>
              </a:r>
              <a:r>
                <a:rPr lang="en-US" altLang="zh-CN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 </a:t>
              </a:r>
              <a:r>
                <a:rPr lang="en-US" altLang="zh-CN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oncogene</a:t>
              </a:r>
              <a:endParaRPr lang="zh-CN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3779912" y="1412776"/>
            <a:ext cx="2808312" cy="1953508"/>
            <a:chOff x="4283968" y="1052736"/>
            <a:chExt cx="2808312" cy="1953508"/>
          </a:xfrm>
        </p:grpSpPr>
        <p:sp>
          <p:nvSpPr>
            <p:cNvPr id="36" name="TextBox 35"/>
            <p:cNvSpPr txBox="1"/>
            <p:nvPr/>
          </p:nvSpPr>
          <p:spPr>
            <a:xfrm>
              <a:off x="4283968" y="2636912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Activating mutation</a:t>
              </a:r>
              <a:endParaRPr lang="zh-CN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4932040" y="1052736"/>
              <a:ext cx="1512168" cy="1512168"/>
              <a:chOff x="4960150" y="1052736"/>
              <a:chExt cx="1512168" cy="1512168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5248182" y="1340768"/>
                <a:ext cx="936104" cy="936104"/>
                <a:chOff x="4644008" y="1340768"/>
                <a:chExt cx="936104" cy="936104"/>
              </a:xfrm>
            </p:grpSpPr>
            <p:grpSp>
              <p:nvGrpSpPr>
                <p:cNvPr id="22" name="组合 13"/>
                <p:cNvGrpSpPr/>
                <p:nvPr/>
              </p:nvGrpSpPr>
              <p:grpSpPr>
                <a:xfrm>
                  <a:off x="4934413" y="1484784"/>
                  <a:ext cx="355295" cy="648072"/>
                  <a:chOff x="827584" y="1268761"/>
                  <a:chExt cx="355295" cy="648072"/>
                </a:xfrm>
              </p:grpSpPr>
              <p:grpSp>
                <p:nvGrpSpPr>
                  <p:cNvPr id="24" name="组合 7"/>
                  <p:cNvGrpSpPr/>
                  <p:nvPr/>
                </p:nvGrpSpPr>
                <p:grpSpPr>
                  <a:xfrm>
                    <a:off x="827584" y="1268761"/>
                    <a:ext cx="67263" cy="648072"/>
                    <a:chOff x="827584" y="1268760"/>
                    <a:chExt cx="72008" cy="693791"/>
                  </a:xfrm>
                </p:grpSpPr>
                <p:sp>
                  <p:nvSpPr>
                    <p:cNvPr id="29" name="圆角矩形 28"/>
                    <p:cNvSpPr/>
                    <p:nvPr/>
                  </p:nvSpPr>
                  <p:spPr>
                    <a:xfrm>
                      <a:off x="827584" y="1268760"/>
                      <a:ext cx="72008" cy="288032"/>
                    </a:xfrm>
                    <a:prstGeom prst="roundRect">
                      <a:avLst>
                        <a:gd name="adj" fmla="val 0"/>
                      </a:avLst>
                    </a:prstGeom>
                    <a:solidFill>
                      <a:srgbClr val="00B0F0"/>
                    </a:solidFill>
                    <a:ln>
                      <a:solidFill>
                        <a:srgbClr val="00B0F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30" name="矩形 5"/>
                    <p:cNvSpPr/>
                    <p:nvPr/>
                  </p:nvSpPr>
                  <p:spPr>
                    <a:xfrm>
                      <a:off x="840729" y="1556792"/>
                      <a:ext cx="45719" cy="108000"/>
                    </a:xfrm>
                    <a:prstGeom prst="rect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31" name="圆角矩形 30"/>
                    <p:cNvSpPr/>
                    <p:nvPr/>
                  </p:nvSpPr>
                  <p:spPr>
                    <a:xfrm>
                      <a:off x="827584" y="1674519"/>
                      <a:ext cx="72008" cy="288032"/>
                    </a:xfrm>
                    <a:prstGeom prst="roundRect">
                      <a:avLst>
                        <a:gd name="adj" fmla="val 0"/>
                      </a:avLst>
                    </a:prstGeom>
                    <a:solidFill>
                      <a:srgbClr val="00B0F0"/>
                    </a:solidFill>
                    <a:ln>
                      <a:solidFill>
                        <a:srgbClr val="00B0F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25" name="组合 8"/>
                  <p:cNvGrpSpPr/>
                  <p:nvPr/>
                </p:nvGrpSpPr>
                <p:grpSpPr>
                  <a:xfrm>
                    <a:off x="1115616" y="1268761"/>
                    <a:ext cx="67263" cy="648072"/>
                    <a:chOff x="827584" y="1268760"/>
                    <a:chExt cx="72008" cy="693791"/>
                  </a:xfrm>
                </p:grpSpPr>
                <p:sp>
                  <p:nvSpPr>
                    <p:cNvPr id="26" name="圆角矩形 25"/>
                    <p:cNvSpPr/>
                    <p:nvPr/>
                  </p:nvSpPr>
                  <p:spPr>
                    <a:xfrm>
                      <a:off x="827584" y="1268760"/>
                      <a:ext cx="72008" cy="288032"/>
                    </a:xfrm>
                    <a:prstGeom prst="roundRect">
                      <a:avLst>
                        <a:gd name="adj" fmla="val 0"/>
                      </a:avLst>
                    </a:prstGeom>
                    <a:solidFill>
                      <a:srgbClr val="00B0F0"/>
                    </a:solidFill>
                    <a:ln>
                      <a:solidFill>
                        <a:srgbClr val="00B0F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27" name="矩形 26"/>
                    <p:cNvSpPr/>
                    <p:nvPr/>
                  </p:nvSpPr>
                  <p:spPr>
                    <a:xfrm>
                      <a:off x="840729" y="1556792"/>
                      <a:ext cx="45719" cy="108000"/>
                    </a:xfrm>
                    <a:prstGeom prst="rect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28" name="圆角矩形 27"/>
                    <p:cNvSpPr/>
                    <p:nvPr/>
                  </p:nvSpPr>
                  <p:spPr>
                    <a:xfrm>
                      <a:off x="827584" y="1674519"/>
                      <a:ext cx="72008" cy="288032"/>
                    </a:xfrm>
                    <a:prstGeom prst="roundRect">
                      <a:avLst>
                        <a:gd name="adj" fmla="val 0"/>
                      </a:avLst>
                    </a:prstGeom>
                    <a:solidFill>
                      <a:srgbClr val="00B0F0"/>
                    </a:solidFill>
                    <a:ln>
                      <a:solidFill>
                        <a:srgbClr val="00B0F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sp>
              <p:nvSpPr>
                <p:cNvPr id="23" name="椭圆 22"/>
                <p:cNvSpPr/>
                <p:nvPr/>
              </p:nvSpPr>
              <p:spPr>
                <a:xfrm>
                  <a:off x="4644008" y="1340768"/>
                  <a:ext cx="936104" cy="936104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矩形 32"/>
                <p:cNvSpPr>
                  <a:spLocks noChangeAspect="1"/>
                </p:cNvSpPr>
                <p:nvPr/>
              </p:nvSpPr>
              <p:spPr>
                <a:xfrm>
                  <a:off x="5212592" y="1916832"/>
                  <a:ext cx="90000" cy="7200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53" name="组合 52"/>
              <p:cNvGrpSpPr/>
              <p:nvPr/>
            </p:nvGrpSpPr>
            <p:grpSpPr>
              <a:xfrm>
                <a:off x="5716234" y="1052736"/>
                <a:ext cx="0" cy="1512168"/>
                <a:chOff x="5076056" y="1052736"/>
                <a:chExt cx="0" cy="1512168"/>
              </a:xfrm>
            </p:grpSpPr>
            <p:cxnSp>
              <p:nvCxnSpPr>
                <p:cNvPr id="51" name="直接连接符 50"/>
                <p:cNvCxnSpPr/>
                <p:nvPr/>
              </p:nvCxnSpPr>
              <p:spPr>
                <a:xfrm>
                  <a:off x="5076056" y="1052736"/>
                  <a:ext cx="0" cy="21602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5076056" y="2348880"/>
                  <a:ext cx="0" cy="21602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组合 83"/>
              <p:cNvGrpSpPr/>
              <p:nvPr/>
            </p:nvGrpSpPr>
            <p:grpSpPr>
              <a:xfrm rot="9000000">
                <a:off x="5716234" y="1052736"/>
                <a:ext cx="0" cy="1512168"/>
                <a:chOff x="5076056" y="1052736"/>
                <a:chExt cx="0" cy="1512168"/>
              </a:xfrm>
            </p:grpSpPr>
            <p:cxnSp>
              <p:nvCxnSpPr>
                <p:cNvPr id="85" name="直接连接符 84"/>
                <p:cNvCxnSpPr/>
                <p:nvPr/>
              </p:nvCxnSpPr>
              <p:spPr>
                <a:xfrm>
                  <a:off x="5076056" y="1052736"/>
                  <a:ext cx="0" cy="21602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接连接符 85"/>
                <p:cNvCxnSpPr/>
                <p:nvPr/>
              </p:nvCxnSpPr>
              <p:spPr>
                <a:xfrm>
                  <a:off x="5076056" y="2348880"/>
                  <a:ext cx="0" cy="21602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组合 86"/>
              <p:cNvGrpSpPr/>
              <p:nvPr/>
            </p:nvGrpSpPr>
            <p:grpSpPr>
              <a:xfrm rot="7200000">
                <a:off x="5716234" y="1052736"/>
                <a:ext cx="0" cy="1512168"/>
                <a:chOff x="5076056" y="1052736"/>
                <a:chExt cx="0" cy="1512168"/>
              </a:xfrm>
            </p:grpSpPr>
            <p:cxnSp>
              <p:nvCxnSpPr>
                <p:cNvPr id="88" name="直接连接符 87"/>
                <p:cNvCxnSpPr/>
                <p:nvPr/>
              </p:nvCxnSpPr>
              <p:spPr>
                <a:xfrm>
                  <a:off x="5076056" y="1052736"/>
                  <a:ext cx="0" cy="21602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接连接符 88"/>
                <p:cNvCxnSpPr/>
                <p:nvPr/>
              </p:nvCxnSpPr>
              <p:spPr>
                <a:xfrm>
                  <a:off x="5076056" y="2348880"/>
                  <a:ext cx="0" cy="21602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组合 89"/>
              <p:cNvGrpSpPr/>
              <p:nvPr/>
            </p:nvGrpSpPr>
            <p:grpSpPr>
              <a:xfrm rot="5400000">
                <a:off x="5716234" y="1052736"/>
                <a:ext cx="0" cy="1512168"/>
                <a:chOff x="5076056" y="1052736"/>
                <a:chExt cx="0" cy="1512168"/>
              </a:xfrm>
            </p:grpSpPr>
            <p:cxnSp>
              <p:nvCxnSpPr>
                <p:cNvPr id="91" name="直接连接符 90"/>
                <p:cNvCxnSpPr/>
                <p:nvPr/>
              </p:nvCxnSpPr>
              <p:spPr>
                <a:xfrm>
                  <a:off x="5076056" y="1052736"/>
                  <a:ext cx="0" cy="21602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5076056" y="2348880"/>
                  <a:ext cx="0" cy="21602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组合 92"/>
              <p:cNvGrpSpPr/>
              <p:nvPr/>
            </p:nvGrpSpPr>
            <p:grpSpPr>
              <a:xfrm rot="3600000">
                <a:off x="5716234" y="1052736"/>
                <a:ext cx="0" cy="1512168"/>
                <a:chOff x="5076056" y="1052736"/>
                <a:chExt cx="0" cy="1512168"/>
              </a:xfrm>
            </p:grpSpPr>
            <p:cxnSp>
              <p:nvCxnSpPr>
                <p:cNvPr id="94" name="直接连接符 93"/>
                <p:cNvCxnSpPr/>
                <p:nvPr/>
              </p:nvCxnSpPr>
              <p:spPr>
                <a:xfrm>
                  <a:off x="5076056" y="1052736"/>
                  <a:ext cx="0" cy="21602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5076056" y="2348880"/>
                  <a:ext cx="0" cy="21602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组合 95"/>
              <p:cNvGrpSpPr/>
              <p:nvPr/>
            </p:nvGrpSpPr>
            <p:grpSpPr>
              <a:xfrm rot="1800000">
                <a:off x="5716234" y="1052736"/>
                <a:ext cx="0" cy="1512168"/>
                <a:chOff x="5076056" y="1052736"/>
                <a:chExt cx="0" cy="1512168"/>
              </a:xfrm>
            </p:grpSpPr>
            <p:cxnSp>
              <p:nvCxnSpPr>
                <p:cNvPr id="97" name="直接连接符 96"/>
                <p:cNvCxnSpPr/>
                <p:nvPr/>
              </p:nvCxnSpPr>
              <p:spPr>
                <a:xfrm>
                  <a:off x="5076056" y="1052736"/>
                  <a:ext cx="0" cy="21602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>
                  <a:off x="5076056" y="2348880"/>
                  <a:ext cx="0" cy="21602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00" name="TextBox 99"/>
          <p:cNvSpPr txBox="1"/>
          <p:nvPr/>
        </p:nvSpPr>
        <p:spPr>
          <a:xfrm>
            <a:off x="0" y="1052736"/>
            <a:ext cx="2915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Gain of function</a:t>
            </a:r>
            <a:endParaRPr lang="zh-CN" alt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5" name="组合 14"/>
          <p:cNvGrpSpPr/>
          <p:nvPr/>
        </p:nvGrpSpPr>
        <p:grpSpPr>
          <a:xfrm>
            <a:off x="410544" y="4365104"/>
            <a:ext cx="936104" cy="936104"/>
            <a:chOff x="683568" y="1196752"/>
            <a:chExt cx="936104" cy="936104"/>
          </a:xfrm>
        </p:grpSpPr>
        <p:grpSp>
          <p:nvGrpSpPr>
            <p:cNvPr id="107" name="组合 13"/>
            <p:cNvGrpSpPr/>
            <p:nvPr/>
          </p:nvGrpSpPr>
          <p:grpSpPr>
            <a:xfrm>
              <a:off x="973973" y="1340768"/>
              <a:ext cx="355295" cy="648072"/>
              <a:chOff x="827584" y="1268761"/>
              <a:chExt cx="355295" cy="648072"/>
            </a:xfrm>
          </p:grpSpPr>
          <p:grpSp>
            <p:nvGrpSpPr>
              <p:cNvPr id="109" name="组合 7"/>
              <p:cNvGrpSpPr/>
              <p:nvPr/>
            </p:nvGrpSpPr>
            <p:grpSpPr>
              <a:xfrm>
                <a:off x="827584" y="1268761"/>
                <a:ext cx="67263" cy="648072"/>
                <a:chOff x="827584" y="1268760"/>
                <a:chExt cx="72008" cy="693791"/>
              </a:xfrm>
            </p:grpSpPr>
            <p:sp>
              <p:nvSpPr>
                <p:cNvPr id="114" name="圆角矩形 113"/>
                <p:cNvSpPr/>
                <p:nvPr/>
              </p:nvSpPr>
              <p:spPr>
                <a:xfrm>
                  <a:off x="827584" y="1268760"/>
                  <a:ext cx="72008" cy="288032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5" name="矩形 114"/>
                <p:cNvSpPr/>
                <p:nvPr/>
              </p:nvSpPr>
              <p:spPr>
                <a:xfrm>
                  <a:off x="840729" y="1556792"/>
                  <a:ext cx="45719" cy="1080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6" name="圆角矩形 6"/>
                <p:cNvSpPr/>
                <p:nvPr/>
              </p:nvSpPr>
              <p:spPr>
                <a:xfrm>
                  <a:off x="827584" y="1674519"/>
                  <a:ext cx="72008" cy="288032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10" name="组合 8"/>
              <p:cNvGrpSpPr/>
              <p:nvPr/>
            </p:nvGrpSpPr>
            <p:grpSpPr>
              <a:xfrm>
                <a:off x="1115616" y="1268761"/>
                <a:ext cx="67263" cy="648072"/>
                <a:chOff x="827584" y="1268760"/>
                <a:chExt cx="72008" cy="693791"/>
              </a:xfrm>
            </p:grpSpPr>
            <p:sp>
              <p:nvSpPr>
                <p:cNvPr id="111" name="圆角矩形 110"/>
                <p:cNvSpPr/>
                <p:nvPr/>
              </p:nvSpPr>
              <p:spPr>
                <a:xfrm>
                  <a:off x="827584" y="1268760"/>
                  <a:ext cx="72008" cy="288032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2" name="矩形 111"/>
                <p:cNvSpPr/>
                <p:nvPr/>
              </p:nvSpPr>
              <p:spPr>
                <a:xfrm>
                  <a:off x="840729" y="1556792"/>
                  <a:ext cx="45719" cy="1080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3" name="圆角矩形 112"/>
                <p:cNvSpPr/>
                <p:nvPr/>
              </p:nvSpPr>
              <p:spPr>
                <a:xfrm>
                  <a:off x="827584" y="1674519"/>
                  <a:ext cx="72008" cy="288032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08" name="椭圆 107"/>
            <p:cNvSpPr/>
            <p:nvPr/>
          </p:nvSpPr>
          <p:spPr>
            <a:xfrm>
              <a:off x="683568" y="1196752"/>
              <a:ext cx="936104" cy="93610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6" name="TextBox 105"/>
          <p:cNvSpPr txBox="1"/>
          <p:nvPr/>
        </p:nvSpPr>
        <p:spPr>
          <a:xfrm>
            <a:off x="136800" y="5385990"/>
            <a:ext cx="1483593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Normal cell</a:t>
            </a:r>
            <a:endParaRPr lang="zh-CN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4" name="组合 203"/>
          <p:cNvGrpSpPr/>
          <p:nvPr/>
        </p:nvGrpSpPr>
        <p:grpSpPr>
          <a:xfrm>
            <a:off x="1375073" y="4449886"/>
            <a:ext cx="1548004" cy="1006371"/>
            <a:chOff x="1619672" y="4449886"/>
            <a:chExt cx="1548004" cy="1006371"/>
          </a:xfrm>
        </p:grpSpPr>
        <p:cxnSp>
          <p:nvCxnSpPr>
            <p:cNvPr id="118" name="直接箭头连接符 117"/>
            <p:cNvCxnSpPr/>
            <p:nvPr/>
          </p:nvCxnSpPr>
          <p:spPr>
            <a:xfrm>
              <a:off x="1655676" y="4833156"/>
              <a:ext cx="1512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/>
            <p:cNvSpPr txBox="1"/>
            <p:nvPr/>
          </p:nvSpPr>
          <p:spPr>
            <a:xfrm>
              <a:off x="1619672" y="4449886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altLang="zh-CN" b="1" baseline="30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st</a:t>
              </a:r>
              <a:r>
                <a:rPr lang="en-US" altLang="zh-CN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mutation</a:t>
              </a:r>
              <a:endParaRPr lang="zh-CN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619672" y="4809926"/>
              <a:ext cx="1512168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inactivates </a:t>
              </a:r>
            </a:p>
            <a:p>
              <a:pPr algn="ctr"/>
              <a:r>
                <a:rPr lang="en-US" altLang="zh-CN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one gene copy</a:t>
              </a:r>
              <a:endParaRPr lang="zh-CN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2" name="TextBox 121"/>
          <p:cNvSpPr txBox="1"/>
          <p:nvPr/>
        </p:nvSpPr>
        <p:spPr>
          <a:xfrm>
            <a:off x="2743225" y="538599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 phenotype</a:t>
            </a:r>
            <a:endParaRPr lang="zh-CN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4" name="组合 34"/>
          <p:cNvGrpSpPr/>
          <p:nvPr/>
        </p:nvGrpSpPr>
        <p:grpSpPr>
          <a:xfrm>
            <a:off x="3031257" y="4365104"/>
            <a:ext cx="936104" cy="936104"/>
            <a:chOff x="4644008" y="1340768"/>
            <a:chExt cx="936104" cy="936104"/>
          </a:xfrm>
        </p:grpSpPr>
        <p:grpSp>
          <p:nvGrpSpPr>
            <p:cNvPr id="143" name="组合 13"/>
            <p:cNvGrpSpPr/>
            <p:nvPr/>
          </p:nvGrpSpPr>
          <p:grpSpPr>
            <a:xfrm>
              <a:off x="4934413" y="1484784"/>
              <a:ext cx="355295" cy="648072"/>
              <a:chOff x="827584" y="1268761"/>
              <a:chExt cx="355295" cy="648072"/>
            </a:xfrm>
          </p:grpSpPr>
          <p:grpSp>
            <p:nvGrpSpPr>
              <p:cNvPr id="146" name="组合 7"/>
              <p:cNvGrpSpPr/>
              <p:nvPr/>
            </p:nvGrpSpPr>
            <p:grpSpPr>
              <a:xfrm>
                <a:off x="827584" y="1268761"/>
                <a:ext cx="67263" cy="648072"/>
                <a:chOff x="827584" y="1268760"/>
                <a:chExt cx="72008" cy="693791"/>
              </a:xfrm>
            </p:grpSpPr>
            <p:sp>
              <p:nvSpPr>
                <p:cNvPr id="151" name="圆角矩形 150"/>
                <p:cNvSpPr/>
                <p:nvPr/>
              </p:nvSpPr>
              <p:spPr>
                <a:xfrm>
                  <a:off x="827584" y="1268760"/>
                  <a:ext cx="72008" cy="288032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2" name="矩形 5"/>
                <p:cNvSpPr/>
                <p:nvPr/>
              </p:nvSpPr>
              <p:spPr>
                <a:xfrm>
                  <a:off x="840729" y="1556792"/>
                  <a:ext cx="45719" cy="1080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3" name="圆角矩形 152"/>
                <p:cNvSpPr/>
                <p:nvPr/>
              </p:nvSpPr>
              <p:spPr>
                <a:xfrm>
                  <a:off x="827584" y="1674519"/>
                  <a:ext cx="72008" cy="288032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47" name="组合 8"/>
              <p:cNvGrpSpPr/>
              <p:nvPr/>
            </p:nvGrpSpPr>
            <p:grpSpPr>
              <a:xfrm>
                <a:off x="1115616" y="1268761"/>
                <a:ext cx="67263" cy="648072"/>
                <a:chOff x="827584" y="1268760"/>
                <a:chExt cx="72008" cy="693791"/>
              </a:xfrm>
            </p:grpSpPr>
            <p:sp>
              <p:nvSpPr>
                <p:cNvPr id="148" name="圆角矩形 25"/>
                <p:cNvSpPr/>
                <p:nvPr/>
              </p:nvSpPr>
              <p:spPr>
                <a:xfrm>
                  <a:off x="827584" y="1268760"/>
                  <a:ext cx="72008" cy="288032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9" name="矩形 26"/>
                <p:cNvSpPr/>
                <p:nvPr/>
              </p:nvSpPr>
              <p:spPr>
                <a:xfrm>
                  <a:off x="840729" y="1556792"/>
                  <a:ext cx="45719" cy="1080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0" name="圆角矩形 27"/>
                <p:cNvSpPr/>
                <p:nvPr/>
              </p:nvSpPr>
              <p:spPr>
                <a:xfrm>
                  <a:off x="827584" y="1674519"/>
                  <a:ext cx="72008" cy="288032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44" name="椭圆 22"/>
            <p:cNvSpPr/>
            <p:nvPr/>
          </p:nvSpPr>
          <p:spPr>
            <a:xfrm>
              <a:off x="4644008" y="1340768"/>
              <a:ext cx="936104" cy="93610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5" name="矩形 144"/>
            <p:cNvSpPr>
              <a:spLocks noChangeAspect="1"/>
            </p:cNvSpPr>
            <p:nvPr/>
          </p:nvSpPr>
          <p:spPr>
            <a:xfrm>
              <a:off x="5212592" y="1916832"/>
              <a:ext cx="90000" cy="720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6" name="组合 205"/>
          <p:cNvGrpSpPr/>
          <p:nvPr/>
        </p:nvGrpSpPr>
        <p:grpSpPr>
          <a:xfrm>
            <a:off x="3995936" y="4437112"/>
            <a:ext cx="1548004" cy="1006371"/>
            <a:chOff x="4427984" y="4437112"/>
            <a:chExt cx="1548004" cy="1006371"/>
          </a:xfrm>
        </p:grpSpPr>
        <p:cxnSp>
          <p:nvCxnSpPr>
            <p:cNvPr id="157" name="直接箭头连接符 156"/>
            <p:cNvCxnSpPr/>
            <p:nvPr/>
          </p:nvCxnSpPr>
          <p:spPr>
            <a:xfrm>
              <a:off x="4463988" y="4833156"/>
              <a:ext cx="1512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TextBox 157"/>
            <p:cNvSpPr txBox="1"/>
            <p:nvPr/>
          </p:nvSpPr>
          <p:spPr>
            <a:xfrm>
              <a:off x="4427984" y="4437112"/>
              <a:ext cx="151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b="1" baseline="30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nd</a:t>
              </a:r>
              <a:r>
                <a:rPr lang="en-US" altLang="zh-CN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mutation</a:t>
              </a:r>
              <a:endParaRPr lang="zh-CN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4427984" y="4797152"/>
              <a:ext cx="1512000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inactivates </a:t>
              </a:r>
            </a:p>
            <a:p>
              <a:pPr algn="ctr"/>
              <a:r>
                <a:rPr lang="en-US" altLang="zh-CN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b="1" baseline="30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nd</a:t>
              </a:r>
              <a:r>
                <a:rPr lang="en-US" altLang="zh-CN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gene copy</a:t>
              </a:r>
              <a:endParaRPr lang="zh-CN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1" name="TextBox 160"/>
          <p:cNvSpPr txBox="1"/>
          <p:nvPr/>
        </p:nvSpPr>
        <p:spPr>
          <a:xfrm>
            <a:off x="4644008" y="5385990"/>
            <a:ext cx="2880320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zh-CN" alt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inactivating mutations functionally eliminate the tumor suppressor gene</a:t>
            </a:r>
            <a:endParaRPr lang="zh-CN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9" name="组合 198"/>
          <p:cNvGrpSpPr/>
          <p:nvPr/>
        </p:nvGrpSpPr>
        <p:grpSpPr>
          <a:xfrm>
            <a:off x="5544108" y="4293096"/>
            <a:ext cx="1080120" cy="1080120"/>
            <a:chOff x="6624228" y="4293096"/>
            <a:chExt cx="1080120" cy="1080120"/>
          </a:xfrm>
        </p:grpSpPr>
        <p:grpSp>
          <p:nvGrpSpPr>
            <p:cNvPr id="194" name="组合 193"/>
            <p:cNvGrpSpPr/>
            <p:nvPr/>
          </p:nvGrpSpPr>
          <p:grpSpPr>
            <a:xfrm>
              <a:off x="6696236" y="4377878"/>
              <a:ext cx="936104" cy="936104"/>
              <a:chOff x="6444208" y="4377878"/>
              <a:chExt cx="936104" cy="936104"/>
            </a:xfrm>
          </p:grpSpPr>
          <p:grpSp>
            <p:nvGrpSpPr>
              <p:cNvPr id="182" name="组合 13"/>
              <p:cNvGrpSpPr/>
              <p:nvPr/>
            </p:nvGrpSpPr>
            <p:grpSpPr>
              <a:xfrm>
                <a:off x="6734613" y="4521894"/>
                <a:ext cx="355295" cy="648072"/>
                <a:chOff x="827584" y="1268761"/>
                <a:chExt cx="355295" cy="648072"/>
              </a:xfrm>
            </p:grpSpPr>
            <p:grpSp>
              <p:nvGrpSpPr>
                <p:cNvPr id="185" name="组合 7"/>
                <p:cNvGrpSpPr/>
                <p:nvPr/>
              </p:nvGrpSpPr>
              <p:grpSpPr>
                <a:xfrm>
                  <a:off x="827584" y="1268761"/>
                  <a:ext cx="67263" cy="648072"/>
                  <a:chOff x="827584" y="1268760"/>
                  <a:chExt cx="72008" cy="693791"/>
                </a:xfrm>
              </p:grpSpPr>
              <p:sp>
                <p:nvSpPr>
                  <p:cNvPr id="190" name="圆角矩形 189"/>
                  <p:cNvSpPr/>
                  <p:nvPr/>
                </p:nvSpPr>
                <p:spPr>
                  <a:xfrm>
                    <a:off x="827584" y="1268760"/>
                    <a:ext cx="72008" cy="288032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00B0F0"/>
                  </a:solidFill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91" name="矩形 5"/>
                  <p:cNvSpPr/>
                  <p:nvPr/>
                </p:nvSpPr>
                <p:spPr>
                  <a:xfrm>
                    <a:off x="840729" y="1556792"/>
                    <a:ext cx="45719" cy="108000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92" name="圆角矩形 191"/>
                  <p:cNvSpPr/>
                  <p:nvPr/>
                </p:nvSpPr>
                <p:spPr>
                  <a:xfrm>
                    <a:off x="827584" y="1674519"/>
                    <a:ext cx="72008" cy="288032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00B0F0"/>
                  </a:solidFill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86" name="组合 8"/>
                <p:cNvGrpSpPr/>
                <p:nvPr/>
              </p:nvGrpSpPr>
              <p:grpSpPr>
                <a:xfrm>
                  <a:off x="1115616" y="1268761"/>
                  <a:ext cx="67263" cy="648072"/>
                  <a:chOff x="827584" y="1268760"/>
                  <a:chExt cx="72008" cy="693791"/>
                </a:xfrm>
              </p:grpSpPr>
              <p:sp>
                <p:nvSpPr>
                  <p:cNvPr id="187" name="圆角矩形 186"/>
                  <p:cNvSpPr/>
                  <p:nvPr/>
                </p:nvSpPr>
                <p:spPr>
                  <a:xfrm>
                    <a:off x="827584" y="1268760"/>
                    <a:ext cx="72008" cy="288032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00B0F0"/>
                  </a:solidFill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88" name="矩形 26"/>
                  <p:cNvSpPr/>
                  <p:nvPr/>
                </p:nvSpPr>
                <p:spPr>
                  <a:xfrm>
                    <a:off x="840729" y="1556792"/>
                    <a:ext cx="45719" cy="108000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89" name="圆角矩形 27"/>
                  <p:cNvSpPr/>
                  <p:nvPr/>
                </p:nvSpPr>
                <p:spPr>
                  <a:xfrm>
                    <a:off x="827584" y="1674519"/>
                    <a:ext cx="72008" cy="288032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00B0F0"/>
                  </a:solidFill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sp>
            <p:nvSpPr>
              <p:cNvPr id="183" name="椭圆 182"/>
              <p:cNvSpPr/>
              <p:nvPr/>
            </p:nvSpPr>
            <p:spPr>
              <a:xfrm>
                <a:off x="6444208" y="4377878"/>
                <a:ext cx="936104" cy="93610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3"/>
              <p:cNvSpPr>
                <a:spLocks noChangeAspect="1"/>
              </p:cNvSpPr>
              <p:nvPr/>
            </p:nvSpPr>
            <p:spPr>
              <a:xfrm>
                <a:off x="7012792" y="4941168"/>
                <a:ext cx="9000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2"/>
              <p:cNvSpPr>
                <a:spLocks noChangeAspect="1"/>
              </p:cNvSpPr>
              <p:nvPr/>
            </p:nvSpPr>
            <p:spPr>
              <a:xfrm>
                <a:off x="6732240" y="4941168"/>
                <a:ext cx="9000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8" name="组合 197"/>
            <p:cNvGrpSpPr/>
            <p:nvPr/>
          </p:nvGrpSpPr>
          <p:grpSpPr>
            <a:xfrm>
              <a:off x="6624228" y="4293096"/>
              <a:ext cx="1080120" cy="1080120"/>
              <a:chOff x="6336196" y="4365104"/>
              <a:chExt cx="1080120" cy="1080120"/>
            </a:xfrm>
          </p:grpSpPr>
          <p:cxnSp>
            <p:nvCxnSpPr>
              <p:cNvPr id="196" name="直接连接符 195"/>
              <p:cNvCxnSpPr/>
              <p:nvPr/>
            </p:nvCxnSpPr>
            <p:spPr>
              <a:xfrm>
                <a:off x="6336196" y="4365104"/>
                <a:ext cx="1080120" cy="108012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直接连接符 196"/>
              <p:cNvCxnSpPr/>
              <p:nvPr/>
            </p:nvCxnSpPr>
            <p:spPr>
              <a:xfrm flipH="1">
                <a:off x="6336196" y="4365104"/>
                <a:ext cx="1080120" cy="108012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00" name="直接箭头连接符 199"/>
          <p:cNvCxnSpPr/>
          <p:nvPr/>
        </p:nvCxnSpPr>
        <p:spPr>
          <a:xfrm>
            <a:off x="6084168" y="2204864"/>
            <a:ext cx="100811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矩形 201"/>
          <p:cNvSpPr/>
          <p:nvPr/>
        </p:nvSpPr>
        <p:spPr>
          <a:xfrm>
            <a:off x="7092280" y="2041103"/>
            <a:ext cx="205172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cell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transformation</a:t>
            </a:r>
            <a:endParaRPr lang="zh-CN" altLang="en-US" sz="2000" dirty="0"/>
          </a:p>
        </p:txBody>
      </p:sp>
      <p:cxnSp>
        <p:nvCxnSpPr>
          <p:cNvPr id="207" name="直接箭头连接符 206"/>
          <p:cNvCxnSpPr/>
          <p:nvPr/>
        </p:nvCxnSpPr>
        <p:spPr>
          <a:xfrm>
            <a:off x="6660232" y="4869160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矩形 207"/>
          <p:cNvSpPr/>
          <p:nvPr/>
        </p:nvSpPr>
        <p:spPr>
          <a:xfrm>
            <a:off x="7092280" y="4705399"/>
            <a:ext cx="205172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cell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transformation</a:t>
            </a:r>
            <a:endParaRPr lang="zh-CN" altLang="en-US" sz="2000" dirty="0"/>
          </a:p>
        </p:txBody>
      </p:sp>
      <p:sp>
        <p:nvSpPr>
          <p:cNvPr id="210" name="TextBox 209"/>
          <p:cNvSpPr txBox="1"/>
          <p:nvPr/>
        </p:nvSpPr>
        <p:spPr>
          <a:xfrm>
            <a:off x="0" y="3717032"/>
            <a:ext cx="2915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Loss of function</a:t>
            </a:r>
            <a:endParaRPr lang="zh-CN" alt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288032" y="3212976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Ex: </a:t>
            </a:r>
            <a:r>
              <a:rPr lang="en-US" altLang="zh-CN" b="1" dirty="0" err="1" smtClean="0">
                <a:latin typeface="Times New Roman" pitchFamily="18" charset="0"/>
                <a:cs typeface="Times New Roman" pitchFamily="18" charset="0"/>
              </a:rPr>
              <a:t>Ras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b="1" dirty="0" err="1" smtClean="0">
                <a:latin typeface="Times New Roman" pitchFamily="18" charset="0"/>
                <a:cs typeface="Times New Roman" pitchFamily="18" charset="0"/>
              </a:rPr>
              <a:t>Src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, YY1, </a:t>
            </a:r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etc.</a:t>
            </a:r>
            <a:endParaRPr lang="zh-CN" alt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288032" y="6165304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Ex: </a:t>
            </a:r>
            <a:r>
              <a:rPr lang="en-US" altLang="zh-CN" b="1" dirty="0" err="1" smtClean="0">
                <a:latin typeface="Times New Roman" pitchFamily="18" charset="0"/>
                <a:cs typeface="Times New Roman" pitchFamily="18" charset="0"/>
              </a:rPr>
              <a:t>Rb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, p53, p21, </a:t>
            </a:r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etc.</a:t>
            </a:r>
            <a:endParaRPr lang="zh-CN" alt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096"/>
            <a:ext cx="9144000" cy="1049640"/>
          </a:xfrm>
        </p:spPr>
        <p:txBody>
          <a:bodyPr/>
          <a:lstStyle/>
          <a:p>
            <a:r>
              <a:rPr lang="en-US" altLang="zh-CN" dirty="0" err="1" smtClean="0"/>
              <a:t>Oncogene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1661946" y="1935181"/>
            <a:ext cx="5820108" cy="2887685"/>
            <a:chOff x="323528" y="1700808"/>
            <a:chExt cx="5820108" cy="288768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860" y="1714487"/>
              <a:ext cx="3714776" cy="2747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700808"/>
              <a:ext cx="1957171" cy="2887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矩形 5"/>
          <p:cNvSpPr/>
          <p:nvPr/>
        </p:nvSpPr>
        <p:spPr>
          <a:xfrm>
            <a:off x="0" y="1071546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eaLnBrk="0" hangingPunct="0">
              <a:spcBef>
                <a:spcPct val="20000"/>
              </a:spcBef>
            </a:pPr>
            <a:r>
              <a:rPr lang="en-US" altLang="zh-CN" sz="2000" b="1" kern="0" dirty="0" smtClean="0">
                <a:solidFill>
                  <a:srgbClr val="FF0000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YY1: an </a:t>
            </a:r>
            <a:r>
              <a:rPr lang="en-US" altLang="zh-CN" sz="2000" b="1" kern="0" dirty="0" err="1" smtClean="0">
                <a:solidFill>
                  <a:srgbClr val="FF0000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oncogene</a:t>
            </a:r>
            <a:r>
              <a:rPr lang="en-US" altLang="zh-CN" sz="2000" b="1" kern="0" dirty="0" smtClean="0">
                <a:solidFill>
                  <a:srgbClr val="FF0000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 </a:t>
            </a:r>
            <a:r>
              <a:rPr lang="en-US" altLang="zh-CN" sz="2000" b="1" kern="0" dirty="0" err="1" smtClean="0">
                <a:solidFill>
                  <a:srgbClr val="FF0000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overexpressed</a:t>
            </a:r>
            <a:r>
              <a:rPr lang="en-US" altLang="zh-CN" sz="2000" b="1" kern="0" dirty="0" smtClean="0">
                <a:solidFill>
                  <a:srgbClr val="FF0000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 in various tumor tissues</a:t>
            </a:r>
          </a:p>
          <a:p>
            <a:pPr marL="514350" indent="-514350" eaLnBrk="0" hangingPunct="0">
              <a:spcBef>
                <a:spcPct val="20000"/>
              </a:spcBef>
            </a:pP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shYY1: YY1-silenced tumor cells</a:t>
            </a:r>
            <a:endParaRPr lang="zh-CN" alt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86000" y="4959517"/>
            <a:ext cx="4572000" cy="9048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 algn="ctr" eaLnBrk="0" hangingPunct="0">
              <a:spcBef>
                <a:spcPct val="20000"/>
              </a:spcBef>
            </a:pPr>
            <a:r>
              <a:rPr lang="en-US" altLang="zh-CN" sz="2400" b="1" kern="0" dirty="0" smtClean="0">
                <a:solidFill>
                  <a:srgbClr val="0000CC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Transplanted cells formed tumor </a:t>
            </a:r>
          </a:p>
          <a:p>
            <a:pPr marL="514350" indent="-514350" algn="ctr" eaLnBrk="0" hangingPunct="0">
              <a:spcBef>
                <a:spcPct val="20000"/>
              </a:spcBef>
            </a:pPr>
            <a:r>
              <a:rPr lang="en-US" altLang="zh-CN" sz="2400" b="1" kern="0" dirty="0" smtClean="0">
                <a:solidFill>
                  <a:srgbClr val="0000CC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in the presence of YY1</a:t>
            </a:r>
          </a:p>
        </p:txBody>
      </p:sp>
      <p:sp>
        <p:nvSpPr>
          <p:cNvPr id="8" name="矩形 7"/>
          <p:cNvSpPr/>
          <p:nvPr/>
        </p:nvSpPr>
        <p:spPr>
          <a:xfrm>
            <a:off x="5286380" y="5967629"/>
            <a:ext cx="3857620" cy="70173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514350" indent="-514350" eaLnBrk="0" hangingPunct="0">
              <a:spcBef>
                <a:spcPct val="20000"/>
              </a:spcBef>
            </a:pPr>
            <a:r>
              <a:rPr lang="en-US" altLang="zh-CN" b="1" kern="0" dirty="0" smtClean="0"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Data from our work published in </a:t>
            </a:r>
          </a:p>
          <a:p>
            <a:pPr marL="514350" indent="-514350" eaLnBrk="0" hangingPunct="0">
              <a:spcBef>
                <a:spcPct val="20000"/>
              </a:spcBef>
            </a:pPr>
            <a:r>
              <a:rPr lang="en-US" altLang="zh-CN" b="1" i="1" kern="0" dirty="0" smtClean="0"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Cancer Research</a:t>
            </a:r>
            <a:r>
              <a:rPr lang="en-US" altLang="zh-CN" b="1" kern="0" dirty="0" smtClean="0"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,  2013;73(6):1787-99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096"/>
            <a:ext cx="9144000" cy="1049640"/>
          </a:xfrm>
        </p:spPr>
        <p:txBody>
          <a:bodyPr/>
          <a:lstStyle/>
          <a:p>
            <a:r>
              <a:rPr lang="en-US" altLang="zh-CN" dirty="0" smtClean="0"/>
              <a:t>Tumor Suppressor Gene</a:t>
            </a:r>
            <a:endParaRPr lang="zh-CN" altLang="en-US" dirty="0"/>
          </a:p>
        </p:txBody>
      </p:sp>
      <p:grpSp>
        <p:nvGrpSpPr>
          <p:cNvPr id="60" name="组合 59"/>
          <p:cNvGrpSpPr/>
          <p:nvPr/>
        </p:nvGrpSpPr>
        <p:grpSpPr>
          <a:xfrm>
            <a:off x="1498595" y="1124744"/>
            <a:ext cx="6146810" cy="4680520"/>
            <a:chOff x="2063402" y="1412776"/>
            <a:chExt cx="6146810" cy="4680520"/>
          </a:xfrm>
        </p:grpSpPr>
        <p:grpSp>
          <p:nvGrpSpPr>
            <p:cNvPr id="6" name="组合 134"/>
            <p:cNvGrpSpPr/>
            <p:nvPr/>
          </p:nvGrpSpPr>
          <p:grpSpPr>
            <a:xfrm>
              <a:off x="2063402" y="3724010"/>
              <a:ext cx="6146810" cy="2369286"/>
              <a:chOff x="2123728" y="3861048"/>
              <a:chExt cx="6048672" cy="2232248"/>
            </a:xfrm>
          </p:grpSpPr>
          <p:grpSp>
            <p:nvGrpSpPr>
              <p:cNvPr id="34" name="组合 87"/>
              <p:cNvGrpSpPr/>
              <p:nvPr/>
            </p:nvGrpSpPr>
            <p:grpSpPr>
              <a:xfrm>
                <a:off x="2123728" y="3861048"/>
                <a:ext cx="1152128" cy="648072"/>
                <a:chOff x="2339752" y="3861048"/>
                <a:chExt cx="1152128" cy="648072"/>
              </a:xfrm>
            </p:grpSpPr>
            <p:sp>
              <p:nvSpPr>
                <p:cNvPr id="57" name="椭圆 56"/>
                <p:cNvSpPr/>
                <p:nvPr/>
              </p:nvSpPr>
              <p:spPr>
                <a:xfrm>
                  <a:off x="2339752" y="3861048"/>
                  <a:ext cx="1152128" cy="360040"/>
                </a:xfrm>
                <a:prstGeom prst="ellipse">
                  <a:avLst/>
                </a:prstGeom>
                <a:solidFill>
                  <a:srgbClr val="FF9900"/>
                </a:solidFill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altLang="zh-CN" sz="1400" b="1" dirty="0" smtClean="0">
                      <a:latin typeface="Times New Roman" pitchFamily="18" charset="0"/>
                      <a:cs typeface="Times New Roman" pitchFamily="18" charset="0"/>
                    </a:rPr>
                    <a:t>CDK4/6</a:t>
                  </a:r>
                  <a:endParaRPr lang="zh-CN" altLang="en-US" sz="1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8" name="椭圆 57"/>
                <p:cNvSpPr/>
                <p:nvPr/>
              </p:nvSpPr>
              <p:spPr>
                <a:xfrm>
                  <a:off x="2339752" y="4149080"/>
                  <a:ext cx="1152128" cy="360040"/>
                </a:xfrm>
                <a:prstGeom prst="ellipse">
                  <a:avLst/>
                </a:prstGeom>
                <a:solidFill>
                  <a:srgbClr val="7030A0"/>
                </a:solidFill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altLang="zh-CN" sz="1400" b="1" dirty="0" err="1" smtClean="0">
                      <a:latin typeface="Times New Roman" pitchFamily="18" charset="0"/>
                      <a:cs typeface="Times New Roman" pitchFamily="18" charset="0"/>
                    </a:rPr>
                    <a:t>Cyclin</a:t>
                  </a:r>
                  <a:r>
                    <a:rPr lang="en-US" altLang="zh-CN" sz="1400" b="1" dirty="0" smtClean="0">
                      <a:latin typeface="Times New Roman" pitchFamily="18" charset="0"/>
                      <a:cs typeface="Times New Roman" pitchFamily="18" charset="0"/>
                    </a:rPr>
                    <a:t> D</a:t>
                  </a:r>
                  <a:endParaRPr lang="zh-CN" altLang="en-US" sz="1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35" name="组合 91"/>
              <p:cNvGrpSpPr/>
              <p:nvPr/>
            </p:nvGrpSpPr>
            <p:grpSpPr>
              <a:xfrm>
                <a:off x="3347864" y="3861048"/>
                <a:ext cx="1152128" cy="648072"/>
                <a:chOff x="3563808" y="3861048"/>
                <a:chExt cx="1152128" cy="648072"/>
              </a:xfrm>
            </p:grpSpPr>
            <p:sp>
              <p:nvSpPr>
                <p:cNvPr id="55" name="椭圆 54"/>
                <p:cNvSpPr/>
                <p:nvPr/>
              </p:nvSpPr>
              <p:spPr>
                <a:xfrm>
                  <a:off x="3563808" y="3861048"/>
                  <a:ext cx="1152128" cy="360040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altLang="zh-CN" sz="1400" b="1" dirty="0" smtClean="0">
                      <a:latin typeface="Times New Roman" pitchFamily="18" charset="0"/>
                      <a:cs typeface="Times New Roman" pitchFamily="18" charset="0"/>
                    </a:rPr>
                    <a:t>CDK1/2</a:t>
                  </a:r>
                  <a:endParaRPr lang="zh-CN" altLang="en-US" sz="1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6" name="椭圆 55"/>
                <p:cNvSpPr/>
                <p:nvPr/>
              </p:nvSpPr>
              <p:spPr>
                <a:xfrm>
                  <a:off x="3563808" y="4149080"/>
                  <a:ext cx="1152128" cy="360040"/>
                </a:xfrm>
                <a:prstGeom prst="ellipse">
                  <a:avLst/>
                </a:prstGeom>
                <a:solidFill>
                  <a:srgbClr val="002060"/>
                </a:solidFill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altLang="zh-CN" sz="1400" b="1" dirty="0" err="1" smtClean="0">
                      <a:latin typeface="Times New Roman" pitchFamily="18" charset="0"/>
                      <a:cs typeface="Times New Roman" pitchFamily="18" charset="0"/>
                    </a:rPr>
                    <a:t>Cyclin</a:t>
                  </a:r>
                  <a:r>
                    <a:rPr lang="en-US" altLang="zh-CN" sz="1400" b="1" dirty="0" smtClean="0">
                      <a:latin typeface="Times New Roman" pitchFamily="18" charset="0"/>
                      <a:cs typeface="Times New Roman" pitchFamily="18" charset="0"/>
                    </a:rPr>
                    <a:t> E</a:t>
                  </a:r>
                  <a:endParaRPr lang="zh-CN" altLang="en-US" sz="1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36" name="组合 101"/>
              <p:cNvGrpSpPr/>
              <p:nvPr/>
            </p:nvGrpSpPr>
            <p:grpSpPr>
              <a:xfrm>
                <a:off x="5796136" y="3861048"/>
                <a:ext cx="1152128" cy="648072"/>
                <a:chOff x="5724128" y="3861048"/>
                <a:chExt cx="1152128" cy="648072"/>
              </a:xfrm>
            </p:grpSpPr>
            <p:sp>
              <p:nvSpPr>
                <p:cNvPr id="53" name="椭圆 52"/>
                <p:cNvSpPr/>
                <p:nvPr/>
              </p:nvSpPr>
              <p:spPr>
                <a:xfrm>
                  <a:off x="5724128" y="3861048"/>
                  <a:ext cx="1152128" cy="36004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altLang="zh-CN" sz="1400" b="1" dirty="0" smtClean="0">
                      <a:latin typeface="Times New Roman" pitchFamily="18" charset="0"/>
                      <a:cs typeface="Times New Roman" pitchFamily="18" charset="0"/>
                    </a:rPr>
                    <a:t>CDK1</a:t>
                  </a:r>
                  <a:endParaRPr lang="zh-CN" altLang="en-US" sz="1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4" name="椭圆 53"/>
                <p:cNvSpPr/>
                <p:nvPr/>
              </p:nvSpPr>
              <p:spPr>
                <a:xfrm>
                  <a:off x="5724128" y="4149080"/>
                  <a:ext cx="1152128" cy="360040"/>
                </a:xfrm>
                <a:prstGeom prst="ellipse">
                  <a:avLst/>
                </a:prstGeom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altLang="zh-CN" sz="1400" b="1" dirty="0" err="1" smtClean="0">
                      <a:latin typeface="Times New Roman" pitchFamily="18" charset="0"/>
                      <a:cs typeface="Times New Roman" pitchFamily="18" charset="0"/>
                    </a:rPr>
                    <a:t>Cyclin</a:t>
                  </a:r>
                  <a:r>
                    <a:rPr lang="en-US" altLang="zh-CN" sz="1400" b="1" dirty="0" smtClean="0">
                      <a:latin typeface="Times New Roman" pitchFamily="18" charset="0"/>
                      <a:cs typeface="Times New Roman" pitchFamily="18" charset="0"/>
                    </a:rPr>
                    <a:t> B</a:t>
                  </a:r>
                  <a:endParaRPr lang="zh-CN" altLang="en-US" sz="1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37" name="组合 102"/>
              <p:cNvGrpSpPr/>
              <p:nvPr/>
            </p:nvGrpSpPr>
            <p:grpSpPr>
              <a:xfrm>
                <a:off x="7020272" y="3861048"/>
                <a:ext cx="1152128" cy="648072"/>
                <a:chOff x="6948264" y="3861048"/>
                <a:chExt cx="1152128" cy="648072"/>
              </a:xfrm>
            </p:grpSpPr>
            <p:sp>
              <p:nvSpPr>
                <p:cNvPr id="51" name="椭圆 50"/>
                <p:cNvSpPr/>
                <p:nvPr/>
              </p:nvSpPr>
              <p:spPr>
                <a:xfrm>
                  <a:off x="6948264" y="3861048"/>
                  <a:ext cx="1152128" cy="36004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altLang="zh-CN" sz="1400" b="1" dirty="0" smtClean="0">
                      <a:latin typeface="Times New Roman" pitchFamily="18" charset="0"/>
                      <a:cs typeface="Times New Roman" pitchFamily="18" charset="0"/>
                    </a:rPr>
                    <a:t>CDK1</a:t>
                  </a:r>
                  <a:endParaRPr lang="zh-CN" altLang="en-US" sz="1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2" name="椭圆 51"/>
                <p:cNvSpPr/>
                <p:nvPr/>
              </p:nvSpPr>
              <p:spPr>
                <a:xfrm>
                  <a:off x="6948264" y="4149080"/>
                  <a:ext cx="1152128" cy="360040"/>
                </a:xfrm>
                <a:prstGeom prst="ellipse">
                  <a:avLst/>
                </a:prstGeom>
                <a:solidFill>
                  <a:srgbClr val="0000FF"/>
                </a:solidFill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altLang="zh-CN" sz="1400" b="1" dirty="0" err="1" smtClean="0">
                      <a:latin typeface="Times New Roman" pitchFamily="18" charset="0"/>
                      <a:cs typeface="Times New Roman" pitchFamily="18" charset="0"/>
                    </a:rPr>
                    <a:t>Cyclin</a:t>
                  </a:r>
                  <a:r>
                    <a:rPr lang="en-US" altLang="zh-CN" sz="1400" b="1" dirty="0" smtClean="0">
                      <a:latin typeface="Times New Roman" pitchFamily="18" charset="0"/>
                      <a:cs typeface="Times New Roman" pitchFamily="18" charset="0"/>
                    </a:rPr>
                    <a:t> A</a:t>
                  </a:r>
                  <a:endParaRPr lang="zh-CN" altLang="en-US" sz="1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38" name="右箭头 37"/>
              <p:cNvSpPr/>
              <p:nvPr/>
            </p:nvSpPr>
            <p:spPr>
              <a:xfrm>
                <a:off x="2195736" y="4653136"/>
                <a:ext cx="1440000" cy="648072"/>
              </a:xfrm>
              <a:prstGeom prst="rightArrow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b="1" dirty="0" smtClean="0">
                    <a:latin typeface="Times New Roman" pitchFamily="18" charset="0"/>
                    <a:cs typeface="Times New Roman" pitchFamily="18" charset="0"/>
                  </a:rPr>
                  <a:t>G1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右箭头 38"/>
              <p:cNvSpPr/>
              <p:nvPr/>
            </p:nvSpPr>
            <p:spPr>
              <a:xfrm>
                <a:off x="3635896" y="4653136"/>
                <a:ext cx="1440000" cy="648072"/>
              </a:xfrm>
              <a:prstGeom prst="rightArrow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b="1" dirty="0" smtClean="0">
                    <a:latin typeface="Times New Roman" pitchFamily="18" charset="0"/>
                    <a:cs typeface="Times New Roman" pitchFamily="18" charset="0"/>
                  </a:rPr>
                  <a:t>S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" name="右箭头 39"/>
              <p:cNvSpPr/>
              <p:nvPr/>
            </p:nvSpPr>
            <p:spPr>
              <a:xfrm>
                <a:off x="5076056" y="4653136"/>
                <a:ext cx="1440000" cy="648072"/>
              </a:xfrm>
              <a:prstGeom prst="rightArrow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b="1" dirty="0" smtClean="0">
                    <a:latin typeface="Times New Roman" pitchFamily="18" charset="0"/>
                    <a:cs typeface="Times New Roman" pitchFamily="18" charset="0"/>
                  </a:rPr>
                  <a:t>G2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右箭头 40"/>
              <p:cNvSpPr/>
              <p:nvPr/>
            </p:nvSpPr>
            <p:spPr>
              <a:xfrm>
                <a:off x="6516216" y="4653136"/>
                <a:ext cx="1440000" cy="648072"/>
              </a:xfrm>
              <a:prstGeom prst="rightArrow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b="1" dirty="0" smtClean="0">
                    <a:latin typeface="Times New Roman" pitchFamily="18" charset="0"/>
                    <a:cs typeface="Times New Roman" pitchFamily="18" charset="0"/>
                  </a:rPr>
                  <a:t>M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2" name="下弧形箭头 41"/>
              <p:cNvSpPr/>
              <p:nvPr/>
            </p:nvSpPr>
            <p:spPr>
              <a:xfrm flipH="1">
                <a:off x="2123728" y="5229200"/>
                <a:ext cx="6048672" cy="864096"/>
              </a:xfrm>
              <a:prstGeom prst="curvedUpArrow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3" name="直接连接符 42"/>
              <p:cNvCxnSpPr/>
              <p:nvPr/>
            </p:nvCxnSpPr>
            <p:spPr>
              <a:xfrm>
                <a:off x="2699792" y="4545152"/>
                <a:ext cx="0" cy="252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 flipH="1">
                <a:off x="3635896" y="4545152"/>
                <a:ext cx="216024" cy="252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 flipH="1">
                <a:off x="6516216" y="4509120"/>
                <a:ext cx="576064" cy="252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 flipH="1">
                <a:off x="5004048" y="4509120"/>
                <a:ext cx="864096" cy="252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组合 97"/>
              <p:cNvGrpSpPr/>
              <p:nvPr/>
            </p:nvGrpSpPr>
            <p:grpSpPr>
              <a:xfrm>
                <a:off x="4572000" y="3861048"/>
                <a:ext cx="1152128" cy="648072"/>
                <a:chOff x="3779832" y="3861048"/>
                <a:chExt cx="1152128" cy="648072"/>
              </a:xfrm>
            </p:grpSpPr>
            <p:sp>
              <p:nvSpPr>
                <p:cNvPr id="49" name="椭圆 48"/>
                <p:cNvSpPr/>
                <p:nvPr/>
              </p:nvSpPr>
              <p:spPr>
                <a:xfrm>
                  <a:off x="3779832" y="3861048"/>
                  <a:ext cx="1152128" cy="360040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altLang="zh-CN" sz="1400" b="1" dirty="0" smtClean="0">
                      <a:latin typeface="Times New Roman" pitchFamily="18" charset="0"/>
                      <a:cs typeface="Times New Roman" pitchFamily="18" charset="0"/>
                    </a:rPr>
                    <a:t>CDK1/2</a:t>
                  </a:r>
                  <a:endParaRPr lang="zh-CN" altLang="en-US" sz="1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0" name="椭圆 49"/>
                <p:cNvSpPr/>
                <p:nvPr/>
              </p:nvSpPr>
              <p:spPr>
                <a:xfrm>
                  <a:off x="3779832" y="4149080"/>
                  <a:ext cx="1152128" cy="360040"/>
                </a:xfrm>
                <a:prstGeom prst="ellipse">
                  <a:avLst/>
                </a:prstGeom>
                <a:solidFill>
                  <a:srgbClr val="0000FF"/>
                </a:solidFill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altLang="zh-CN" sz="1400" b="1" dirty="0" err="1" smtClean="0">
                      <a:latin typeface="Times New Roman" pitchFamily="18" charset="0"/>
                      <a:cs typeface="Times New Roman" pitchFamily="18" charset="0"/>
                    </a:rPr>
                    <a:t>Cyclin</a:t>
                  </a:r>
                  <a:r>
                    <a:rPr lang="en-US" altLang="zh-CN" sz="1400" b="1" dirty="0" smtClean="0">
                      <a:latin typeface="Times New Roman" pitchFamily="18" charset="0"/>
                      <a:cs typeface="Times New Roman" pitchFamily="18" charset="0"/>
                    </a:rPr>
                    <a:t> A</a:t>
                  </a:r>
                  <a:endParaRPr lang="zh-CN" altLang="en-US" sz="1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8" name="直接连接符 47"/>
              <p:cNvCxnSpPr/>
              <p:nvPr/>
            </p:nvCxnSpPr>
            <p:spPr>
              <a:xfrm flipH="1">
                <a:off x="4499992" y="4509120"/>
                <a:ext cx="216024" cy="252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组合 58"/>
            <p:cNvGrpSpPr/>
            <p:nvPr/>
          </p:nvGrpSpPr>
          <p:grpSpPr>
            <a:xfrm>
              <a:off x="3174008" y="1412776"/>
              <a:ext cx="3902918" cy="2338584"/>
              <a:chOff x="3174008" y="1412776"/>
              <a:chExt cx="3902918" cy="2338584"/>
            </a:xfrm>
          </p:grpSpPr>
          <p:sp>
            <p:nvSpPr>
              <p:cNvPr id="8" name="椭圆 7"/>
              <p:cNvSpPr/>
              <p:nvPr/>
            </p:nvSpPr>
            <p:spPr>
              <a:xfrm>
                <a:off x="4568741" y="1844824"/>
                <a:ext cx="1132815" cy="525950"/>
              </a:xfrm>
              <a:prstGeom prst="ellipse">
                <a:avLst/>
              </a:prstGeom>
              <a:ln>
                <a:noFill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b="1" dirty="0" smtClean="0">
                    <a:latin typeface="Times New Roman" pitchFamily="18" charset="0"/>
                    <a:cs typeface="Times New Roman" pitchFamily="18" charset="0"/>
                  </a:rPr>
                  <a:t>p53</a:t>
                </a:r>
                <a:endParaRPr lang="zh-CN" alt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3494697" y="2271867"/>
                <a:ext cx="914602" cy="382100"/>
              </a:xfrm>
              <a:prstGeom prst="ellipse">
                <a:avLst/>
              </a:prstGeom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sz="1400" b="1" dirty="0" smtClean="0">
                    <a:latin typeface="Times New Roman" pitchFamily="18" charset="0"/>
                    <a:cs typeface="Times New Roman" pitchFamily="18" charset="0"/>
                  </a:rPr>
                  <a:t>c-</a:t>
                </a:r>
                <a:r>
                  <a:rPr lang="en-US" altLang="zh-CN" sz="1400" b="1" dirty="0" err="1" smtClean="0">
                    <a:latin typeface="Times New Roman" pitchFamily="18" charset="0"/>
                    <a:cs typeface="Times New Roman" pitchFamily="18" charset="0"/>
                  </a:rPr>
                  <a:t>Myc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5868144" y="1412776"/>
                <a:ext cx="914602" cy="382100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sz="1400" b="1" dirty="0" smtClean="0">
                    <a:latin typeface="Times New Roman" pitchFamily="18" charset="0"/>
                    <a:cs typeface="Times New Roman" pitchFamily="18" charset="0"/>
                  </a:rPr>
                  <a:t>MDM2</a:t>
                </a:r>
                <a:endParaRPr lang="zh-CN" alt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4686738" y="2780928"/>
                <a:ext cx="914400" cy="3816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sz="2000" b="1" dirty="0" smtClean="0">
                    <a:latin typeface="Times New Roman" pitchFamily="18" charset="0"/>
                    <a:cs typeface="Times New Roman" pitchFamily="18" charset="0"/>
                  </a:rPr>
                  <a:t>p21</a:t>
                </a:r>
                <a:endParaRPr lang="zh-CN" altLang="en-US" sz="20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12" name="直接连接符 11"/>
              <p:cNvCxnSpPr/>
              <p:nvPr/>
            </p:nvCxnSpPr>
            <p:spPr>
              <a:xfrm>
                <a:off x="5136808" y="2424724"/>
                <a:ext cx="0" cy="267470"/>
              </a:xfrm>
              <a:prstGeom prst="line">
                <a:avLst/>
              </a:prstGeom>
              <a:ln w="25400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组合 110"/>
              <p:cNvGrpSpPr/>
              <p:nvPr/>
            </p:nvGrpSpPr>
            <p:grpSpPr>
              <a:xfrm rot="18462124">
                <a:off x="4236071" y="2555364"/>
                <a:ext cx="305714" cy="369419"/>
                <a:chOff x="7452320" y="2276872"/>
                <a:chExt cx="288032" cy="792088"/>
              </a:xfrm>
            </p:grpSpPr>
            <p:cxnSp>
              <p:nvCxnSpPr>
                <p:cNvPr id="32" name="直接连接符 31"/>
                <p:cNvCxnSpPr/>
                <p:nvPr/>
              </p:nvCxnSpPr>
              <p:spPr>
                <a:xfrm>
                  <a:off x="7596336" y="2276872"/>
                  <a:ext cx="0" cy="792088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7452320" y="3068960"/>
                  <a:ext cx="288032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组合 113"/>
              <p:cNvGrpSpPr/>
              <p:nvPr/>
            </p:nvGrpSpPr>
            <p:grpSpPr>
              <a:xfrm rot="3014972" flipH="1">
                <a:off x="5714075" y="1709685"/>
                <a:ext cx="305714" cy="369419"/>
                <a:chOff x="8086030" y="1461911"/>
                <a:chExt cx="288032" cy="792088"/>
              </a:xfrm>
            </p:grpSpPr>
            <p:cxnSp>
              <p:nvCxnSpPr>
                <p:cNvPr id="30" name="直接连接符 29"/>
                <p:cNvCxnSpPr/>
                <p:nvPr/>
              </p:nvCxnSpPr>
              <p:spPr>
                <a:xfrm>
                  <a:off x="8230407" y="1461911"/>
                  <a:ext cx="0" cy="792088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8086030" y="2253836"/>
                  <a:ext cx="288032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组合 116"/>
              <p:cNvGrpSpPr/>
              <p:nvPr/>
            </p:nvGrpSpPr>
            <p:grpSpPr>
              <a:xfrm>
                <a:off x="4990455" y="3276276"/>
                <a:ext cx="292705" cy="371305"/>
                <a:chOff x="7452320" y="2276873"/>
                <a:chExt cx="288032" cy="792089"/>
              </a:xfrm>
            </p:grpSpPr>
            <p:cxnSp>
              <p:nvCxnSpPr>
                <p:cNvPr id="28" name="直接连接符 27"/>
                <p:cNvCxnSpPr/>
                <p:nvPr/>
              </p:nvCxnSpPr>
              <p:spPr>
                <a:xfrm>
                  <a:off x="7596336" y="2276873"/>
                  <a:ext cx="0" cy="792089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7452320" y="3068960"/>
                  <a:ext cx="288032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组合 119"/>
              <p:cNvGrpSpPr/>
              <p:nvPr/>
            </p:nvGrpSpPr>
            <p:grpSpPr>
              <a:xfrm rot="18807970">
                <a:off x="5750500" y="3059124"/>
                <a:ext cx="305714" cy="625015"/>
                <a:chOff x="7452320" y="2276872"/>
                <a:chExt cx="288032" cy="792088"/>
              </a:xfrm>
            </p:grpSpPr>
            <p:cxnSp>
              <p:nvCxnSpPr>
                <p:cNvPr id="26" name="直接连接符 25"/>
                <p:cNvCxnSpPr/>
                <p:nvPr/>
              </p:nvCxnSpPr>
              <p:spPr>
                <a:xfrm>
                  <a:off x="7596336" y="2276872"/>
                  <a:ext cx="0" cy="792088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7452320" y="3068960"/>
                  <a:ext cx="288032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组合 122"/>
              <p:cNvGrpSpPr/>
              <p:nvPr/>
            </p:nvGrpSpPr>
            <p:grpSpPr>
              <a:xfrm rot="17745877">
                <a:off x="6206255" y="2629027"/>
                <a:ext cx="305714" cy="1435628"/>
                <a:chOff x="7452320" y="2276872"/>
                <a:chExt cx="288032" cy="792088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7596336" y="2276872"/>
                  <a:ext cx="0" cy="792088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7452320" y="3068960"/>
                  <a:ext cx="288032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128"/>
              <p:cNvGrpSpPr/>
              <p:nvPr/>
            </p:nvGrpSpPr>
            <p:grpSpPr>
              <a:xfrm rot="2261436" flipH="1">
                <a:off x="4476910" y="3142513"/>
                <a:ext cx="292705" cy="608847"/>
                <a:chOff x="7452320" y="2276872"/>
                <a:chExt cx="288032" cy="792088"/>
              </a:xfrm>
            </p:grpSpPr>
            <p:cxnSp>
              <p:nvCxnSpPr>
                <p:cNvPr id="22" name="直接连接符 21"/>
                <p:cNvCxnSpPr/>
                <p:nvPr/>
              </p:nvCxnSpPr>
              <p:spPr>
                <a:xfrm>
                  <a:off x="7596336" y="2276872"/>
                  <a:ext cx="0" cy="792088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"/>
                <p:cNvCxnSpPr/>
                <p:nvPr/>
              </p:nvCxnSpPr>
              <p:spPr>
                <a:xfrm>
                  <a:off x="7452320" y="3068960"/>
                  <a:ext cx="288032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31"/>
              <p:cNvGrpSpPr/>
              <p:nvPr/>
            </p:nvGrpSpPr>
            <p:grpSpPr>
              <a:xfrm rot="3839313" flipH="1">
                <a:off x="3712409" y="2679250"/>
                <a:ext cx="305714" cy="1382516"/>
                <a:chOff x="7452320" y="2276872"/>
                <a:chExt cx="288032" cy="792088"/>
              </a:xfrm>
            </p:grpSpPr>
            <p:cxnSp>
              <p:nvCxnSpPr>
                <p:cNvPr id="20" name="直接连接符 19"/>
                <p:cNvCxnSpPr/>
                <p:nvPr/>
              </p:nvCxnSpPr>
              <p:spPr>
                <a:xfrm>
                  <a:off x="7596336" y="2276872"/>
                  <a:ext cx="0" cy="792088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/>
                <p:cNvCxnSpPr/>
                <p:nvPr/>
              </p:nvCxnSpPr>
              <p:spPr>
                <a:xfrm>
                  <a:off x="7452320" y="3068960"/>
                  <a:ext cx="288032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1" name="矩形 60"/>
          <p:cNvSpPr/>
          <p:nvPr/>
        </p:nvSpPr>
        <p:spPr>
          <a:xfrm>
            <a:off x="0" y="5733256"/>
            <a:ext cx="9144000" cy="1138773"/>
          </a:xfrm>
          <a:prstGeom prst="rect">
            <a:avLst/>
          </a:prstGeom>
        </p:spPr>
        <p:txBody>
          <a:bodyPr wrap="square" lIns="72000" rIns="0">
            <a:spAutoFit/>
          </a:bodyPr>
          <a:lstStyle/>
          <a:p>
            <a:pPr marL="514350" indent="-514350" eaLnBrk="0" hangingPunct="0">
              <a:spcBef>
                <a:spcPct val="20000"/>
              </a:spcBef>
            </a:pPr>
            <a:r>
              <a:rPr lang="en-US" altLang="zh-CN" sz="2000" b="1" kern="0" dirty="0" smtClean="0">
                <a:solidFill>
                  <a:srgbClr val="0000CC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Tumor suppressor</a:t>
            </a:r>
            <a:r>
              <a:rPr lang="zh-CN" altLang="en-US" sz="2000" b="1" kern="0" dirty="0" smtClean="0">
                <a:solidFill>
                  <a:srgbClr val="0000CC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 </a:t>
            </a:r>
            <a:r>
              <a:rPr lang="en-US" altLang="zh-CN" sz="2000" b="1" kern="0" dirty="0" smtClean="0">
                <a:solidFill>
                  <a:srgbClr val="0000CC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gene: p53, p21</a:t>
            </a:r>
          </a:p>
          <a:p>
            <a:pPr marL="514350" indent="-514350" eaLnBrk="0" hangingPunct="0">
              <a:spcBef>
                <a:spcPct val="20000"/>
              </a:spcBef>
              <a:tabLst>
                <a:tab pos="1258888" algn="l"/>
              </a:tabLst>
            </a:pPr>
            <a:r>
              <a:rPr lang="en-US" altLang="zh-CN" sz="2000" b="1" kern="0" dirty="0" err="1" smtClean="0">
                <a:solidFill>
                  <a:srgbClr val="0000CC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Oncogene</a:t>
            </a:r>
            <a:r>
              <a:rPr lang="en-US" altLang="zh-CN" sz="2000" b="1" kern="0" dirty="0" smtClean="0">
                <a:solidFill>
                  <a:srgbClr val="0000CC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: 	c-</a:t>
            </a:r>
            <a:r>
              <a:rPr lang="en-US" altLang="zh-CN" sz="2000" b="1" kern="0" dirty="0" err="1" smtClean="0">
                <a:solidFill>
                  <a:srgbClr val="0000CC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Myc</a:t>
            </a:r>
            <a:r>
              <a:rPr lang="en-US" altLang="zh-CN" sz="2000" b="1" kern="0" dirty="0" smtClean="0">
                <a:solidFill>
                  <a:srgbClr val="0000CC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, MDM2, CDK1, CDK2, CDK4, CDK6, </a:t>
            </a:r>
          </a:p>
          <a:p>
            <a:pPr marL="514350" indent="-514350" eaLnBrk="0" hangingPunct="0">
              <a:spcBef>
                <a:spcPct val="20000"/>
              </a:spcBef>
              <a:tabLst>
                <a:tab pos="1258888" algn="l"/>
              </a:tabLst>
            </a:pPr>
            <a:r>
              <a:rPr lang="en-US" altLang="zh-CN" sz="2000" b="1" kern="0" dirty="0" smtClean="0">
                <a:solidFill>
                  <a:srgbClr val="0000CC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		</a:t>
            </a:r>
            <a:r>
              <a:rPr lang="en-US" altLang="zh-CN" sz="2000" b="1" kern="0" dirty="0" err="1" smtClean="0">
                <a:solidFill>
                  <a:srgbClr val="0000CC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Cyclin</a:t>
            </a:r>
            <a:r>
              <a:rPr lang="en-US" altLang="zh-CN" sz="2000" b="1" kern="0" dirty="0" smtClean="0">
                <a:solidFill>
                  <a:srgbClr val="0000CC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 A, </a:t>
            </a:r>
            <a:r>
              <a:rPr lang="en-US" altLang="zh-CN" sz="2000" b="1" kern="0" dirty="0" err="1" smtClean="0">
                <a:solidFill>
                  <a:srgbClr val="0000CC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Cyclin</a:t>
            </a:r>
            <a:r>
              <a:rPr lang="en-US" altLang="zh-CN" sz="2000" b="1" kern="0" dirty="0" smtClean="0">
                <a:solidFill>
                  <a:srgbClr val="0000CC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 B, </a:t>
            </a:r>
            <a:r>
              <a:rPr lang="en-US" altLang="zh-CN" sz="2000" b="1" kern="0" dirty="0" err="1" smtClean="0">
                <a:solidFill>
                  <a:srgbClr val="0000CC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Cyclin</a:t>
            </a:r>
            <a:r>
              <a:rPr lang="en-US" altLang="zh-CN" sz="2000" b="1" kern="0" dirty="0" smtClean="0">
                <a:solidFill>
                  <a:srgbClr val="0000CC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 D, </a:t>
            </a:r>
            <a:r>
              <a:rPr lang="en-US" altLang="zh-CN" sz="2000" b="1" kern="0" dirty="0" err="1" smtClean="0">
                <a:solidFill>
                  <a:srgbClr val="0000CC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Cyclin</a:t>
            </a:r>
            <a:r>
              <a:rPr lang="en-US" altLang="zh-CN" sz="2000" b="1" kern="0" dirty="0" smtClean="0">
                <a:solidFill>
                  <a:srgbClr val="0000CC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 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Genetic abnormalities in cancer cells</a:t>
            </a:r>
            <a:endParaRPr lang="zh-CN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6363" y="1205830"/>
            <a:ext cx="6391275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096"/>
            <a:ext cx="9144000" cy="1049640"/>
          </a:xfrm>
        </p:spPr>
        <p:txBody>
          <a:bodyPr/>
          <a:lstStyle/>
          <a:p>
            <a:r>
              <a:rPr lang="en-US" altLang="zh-CN" dirty="0" smtClean="0"/>
              <a:t>Tumor cells &amp; its microenvironment</a:t>
            </a:r>
            <a:endParaRPr lang="zh-CN" altLang="en-US" dirty="0"/>
          </a:p>
        </p:txBody>
      </p:sp>
      <p:sp>
        <p:nvSpPr>
          <p:cNvPr id="3" name="Striped Right Arrow 20"/>
          <p:cNvSpPr/>
          <p:nvPr/>
        </p:nvSpPr>
        <p:spPr bwMode="auto">
          <a:xfrm rot="5400000">
            <a:off x="4101151" y="5389391"/>
            <a:ext cx="941699" cy="709683"/>
          </a:xfrm>
          <a:prstGeom prst="striped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5122" y="6078700"/>
            <a:ext cx="6673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Tumor cells need adaptation</a:t>
            </a:r>
            <a:endParaRPr lang="en-US" sz="40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071546"/>
            <a:ext cx="590550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How to Adapt?</a:t>
            </a:r>
            <a:endParaRPr lang="en-US" sz="4000" dirty="0"/>
          </a:p>
        </p:txBody>
      </p:sp>
      <p:sp>
        <p:nvSpPr>
          <p:cNvPr id="4" name="Text Placeholder 5"/>
          <p:cNvSpPr txBox="1">
            <a:spLocks/>
          </p:cNvSpPr>
          <p:nvPr/>
        </p:nvSpPr>
        <p:spPr>
          <a:xfrm>
            <a:off x="0" y="1071546"/>
            <a:ext cx="9144000" cy="2819195"/>
          </a:xfrm>
          <a:prstGeom prst="rect">
            <a:avLst/>
          </a:prstGeom>
        </p:spPr>
        <p:txBody>
          <a:bodyPr lIns="36000" rIns="36000" anchor="ctr"/>
          <a:lstStyle/>
          <a:p>
            <a:pPr marL="514350" indent="-514350" algn="l" eaLnBrk="0" latin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ja-JP" sz="3200" b="1" i="1" kern="0" dirty="0" smtClean="0">
                <a:solidFill>
                  <a:srgbClr val="0000CC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Formation of new blood vessels</a:t>
            </a:r>
          </a:p>
          <a:p>
            <a:pPr marL="514350" indent="-514350" algn="l" eaLnBrk="0" latin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ja-JP" sz="3200" b="1" i="1" kern="0" dirty="0" smtClean="0">
                <a:solidFill>
                  <a:srgbClr val="0000CC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Abnormal ability to survive stress &amp; DNA damage</a:t>
            </a:r>
          </a:p>
          <a:p>
            <a:pPr marL="514350" indent="-514350" algn="l" eaLnBrk="0" latin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ja-JP" sz="3200" b="1" i="1" kern="0" dirty="0" smtClean="0">
                <a:solidFill>
                  <a:srgbClr val="0000CC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Altering its metabolic pathway</a:t>
            </a:r>
            <a:r>
              <a:rPr lang="zh-CN" altLang="en-US" sz="3200" b="1" i="1" kern="0" dirty="0" smtClean="0">
                <a:solidFill>
                  <a:srgbClr val="0000CC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 </a:t>
            </a:r>
            <a:endParaRPr lang="en-US" altLang="zh-CN" sz="3200" b="1" i="1" kern="0" dirty="0" smtClean="0">
              <a:solidFill>
                <a:srgbClr val="0000CC"/>
              </a:solidFill>
              <a:latin typeface="Times New Roman" pitchFamily="18" charset="0"/>
              <a:ea typeface="AVGmdBU" pitchFamily="2" charset="-128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Review (1)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071546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What are the characteristics of living cells?</a:t>
            </a:r>
          </a:p>
          <a:p>
            <a:pPr marL="268288">
              <a:buFont typeface="Wingdings" pitchFamily="2" charset="2"/>
              <a:buChar char="Ø"/>
            </a:pPr>
            <a:r>
              <a:rPr lang="en-US" altLang="zh-CN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Proliferation</a:t>
            </a:r>
          </a:p>
          <a:p>
            <a:pPr marL="268288">
              <a:buFont typeface="Wingdings" pitchFamily="2" charset="2"/>
              <a:buChar char="Ø"/>
            </a:pPr>
            <a:r>
              <a:rPr lang="en-US" altLang="zh-CN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Respiration</a:t>
            </a:r>
          </a:p>
          <a:p>
            <a:pPr marL="268288">
              <a:buFont typeface="Wingdings" pitchFamily="2" charset="2"/>
              <a:buChar char="Ø"/>
            </a:pPr>
            <a:r>
              <a:rPr lang="en-US" altLang="zh-CN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Metabolism</a:t>
            </a:r>
          </a:p>
          <a:p>
            <a:pPr marL="268288">
              <a:buFont typeface="Wingdings" pitchFamily="2" charset="2"/>
              <a:buChar char="Ø"/>
            </a:pPr>
            <a:r>
              <a:rPr lang="en-US" altLang="zh-CN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Migration</a:t>
            </a:r>
          </a:p>
          <a:p>
            <a:pPr marL="268288">
              <a:buFont typeface="Wingdings" pitchFamily="2" charset="2"/>
              <a:buChar char="Ø"/>
            </a:pPr>
            <a:r>
              <a:rPr lang="en-US" altLang="zh-CN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Communication</a:t>
            </a:r>
          </a:p>
          <a:p>
            <a:pPr marL="268288">
              <a:buFont typeface="Wingdings" pitchFamily="2" charset="2"/>
              <a:buChar char="Ø"/>
            </a:pPr>
            <a:r>
              <a:rPr lang="en-US" altLang="zh-CN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Adaptation</a:t>
            </a:r>
          </a:p>
          <a:p>
            <a:pPr marL="268288">
              <a:buFont typeface="Wingdings" pitchFamily="2" charset="2"/>
              <a:buChar char="Ø"/>
            </a:pPr>
            <a:r>
              <a:rPr lang="en-US" altLang="zh-CN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Differentiation, </a:t>
            </a:r>
            <a:r>
              <a:rPr lang="en-US" altLang="zh-CN" sz="32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etc.</a:t>
            </a:r>
            <a:endParaRPr lang="en-US" altLang="zh-CN" sz="32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0" y="-24"/>
            <a:ext cx="9144000" cy="11430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smtClean="0">
                <a:latin typeface="Times New Roman" pitchFamily="18" charset="0"/>
                <a:ea typeface="+mj-ea"/>
                <a:cs typeface="+mj-cs"/>
              </a:rPr>
              <a:t>Formation of new blood vessels</a:t>
            </a:r>
            <a:endParaRPr kumimoji="0" lang="zh-CN" altLang="en-US" sz="44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14422"/>
            <a:ext cx="1957171" cy="288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5286380" y="6156269"/>
            <a:ext cx="3857620" cy="70173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514350" indent="-514350" eaLnBrk="0" hangingPunct="0">
              <a:spcBef>
                <a:spcPct val="20000"/>
              </a:spcBef>
            </a:pPr>
            <a:r>
              <a:rPr lang="en-US" altLang="zh-CN" b="1" kern="0" dirty="0" smtClean="0"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Data from our work published in </a:t>
            </a:r>
          </a:p>
          <a:p>
            <a:pPr marL="514350" indent="-514350" eaLnBrk="0" hangingPunct="0">
              <a:spcBef>
                <a:spcPct val="20000"/>
              </a:spcBef>
            </a:pPr>
            <a:r>
              <a:rPr lang="en-US" altLang="zh-CN" b="1" i="1" kern="0" dirty="0" smtClean="0"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Cancer Research</a:t>
            </a:r>
            <a:r>
              <a:rPr lang="en-US" altLang="zh-CN" b="1" kern="0" dirty="0" smtClean="0"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,  2013;73(6):1787-99</a:t>
            </a:r>
          </a:p>
        </p:txBody>
      </p:sp>
      <p:sp>
        <p:nvSpPr>
          <p:cNvPr id="15" name="矩形 14"/>
          <p:cNvSpPr/>
          <p:nvPr/>
        </p:nvSpPr>
        <p:spPr>
          <a:xfrm>
            <a:off x="0" y="4365104"/>
            <a:ext cx="9144000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14350" algn="ctr" eaLnBrk="0" hangingPunct="0">
              <a:spcBef>
                <a:spcPct val="20000"/>
              </a:spcBef>
            </a:pPr>
            <a:r>
              <a:rPr lang="en-US" altLang="zh-CN" sz="3200" b="1" i="1" kern="0" dirty="0" smtClean="0">
                <a:solidFill>
                  <a:srgbClr val="0000CC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Tumor tissue induces the formation of </a:t>
            </a:r>
          </a:p>
          <a:p>
            <a:pPr indent="-514350" algn="ctr" eaLnBrk="0" hangingPunct="0">
              <a:spcBef>
                <a:spcPct val="20000"/>
              </a:spcBef>
            </a:pPr>
            <a:r>
              <a:rPr lang="en-US" altLang="zh-CN" sz="3200" b="1" i="1" kern="0" dirty="0" smtClean="0">
                <a:solidFill>
                  <a:srgbClr val="0000CC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new blood vessels in hypoxic area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3419872" y="1196950"/>
            <a:ext cx="5040560" cy="2694876"/>
            <a:chOff x="3419872" y="1196950"/>
            <a:chExt cx="5040560" cy="2694876"/>
          </a:xfrm>
        </p:grpSpPr>
        <p:grpSp>
          <p:nvGrpSpPr>
            <p:cNvPr id="11" name="组合 10"/>
            <p:cNvGrpSpPr/>
            <p:nvPr/>
          </p:nvGrpSpPr>
          <p:grpSpPr>
            <a:xfrm>
              <a:off x="3419872" y="1196950"/>
              <a:ext cx="5030870" cy="2376066"/>
              <a:chOff x="683568" y="4143380"/>
              <a:chExt cx="5030870" cy="2376066"/>
            </a:xfrm>
          </p:grpSpPr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568" y="4143380"/>
                <a:ext cx="5030870" cy="1965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テキスト ボックス 7"/>
              <p:cNvSpPr txBox="1">
                <a:spLocks noChangeArrowheads="1"/>
              </p:cNvSpPr>
              <p:nvPr/>
            </p:nvSpPr>
            <p:spPr bwMode="auto">
              <a:xfrm>
                <a:off x="683568" y="6150114"/>
                <a:ext cx="500066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600">
                    <a:solidFill>
                      <a:schemeClr val="tx1"/>
                    </a:solidFill>
                    <a:latin typeface="HY강B" pitchFamily="18" charset="-127"/>
                    <a:ea typeface="HY강B" pitchFamily="18" charset="-127"/>
                  </a:defRPr>
                </a:lvl1pPr>
                <a:lvl2pPr marL="742950" indent="-285750" eaLnBrk="0" hangingPunct="0">
                  <a:defRPr kumimoji="1" sz="2600">
                    <a:solidFill>
                      <a:schemeClr val="tx1"/>
                    </a:solidFill>
                    <a:latin typeface="HY강B" pitchFamily="18" charset="-127"/>
                    <a:ea typeface="HY강B" pitchFamily="18" charset="-127"/>
                  </a:defRPr>
                </a:lvl2pPr>
                <a:lvl3pPr marL="1143000" indent="-228600" eaLnBrk="0" hangingPunct="0">
                  <a:defRPr kumimoji="1" sz="2600">
                    <a:solidFill>
                      <a:schemeClr val="tx1"/>
                    </a:solidFill>
                    <a:latin typeface="HY강B" pitchFamily="18" charset="-127"/>
                    <a:ea typeface="HY강B" pitchFamily="18" charset="-127"/>
                  </a:defRPr>
                </a:lvl3pPr>
                <a:lvl4pPr marL="1600200" indent="-228600" eaLnBrk="0" hangingPunct="0">
                  <a:defRPr kumimoji="1" sz="2600">
                    <a:solidFill>
                      <a:schemeClr val="tx1"/>
                    </a:solidFill>
                    <a:latin typeface="HY강B" pitchFamily="18" charset="-127"/>
                    <a:ea typeface="HY강B" pitchFamily="18" charset="-127"/>
                  </a:defRPr>
                </a:lvl4pPr>
                <a:lvl5pPr marL="2057400" indent="-228600" eaLnBrk="0" hangingPunct="0">
                  <a:defRPr kumimoji="1" sz="2600">
                    <a:solidFill>
                      <a:schemeClr val="tx1"/>
                    </a:solidFill>
                    <a:latin typeface="HY강B" pitchFamily="18" charset="-127"/>
                    <a:ea typeface="HY강B" pitchFamily="18" charset="-127"/>
                  </a:defRPr>
                </a:lvl5pPr>
                <a:lvl6pPr marL="2514600" indent="-228600" algn="ctr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 sz="2600">
                    <a:solidFill>
                      <a:schemeClr val="tx1"/>
                    </a:solidFill>
                    <a:latin typeface="HY강B" pitchFamily="18" charset="-127"/>
                    <a:ea typeface="HY강B" pitchFamily="18" charset="-127"/>
                  </a:defRPr>
                </a:lvl6pPr>
                <a:lvl7pPr marL="2971800" indent="-228600" algn="ctr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 sz="2600">
                    <a:solidFill>
                      <a:schemeClr val="tx1"/>
                    </a:solidFill>
                    <a:latin typeface="HY강B" pitchFamily="18" charset="-127"/>
                    <a:ea typeface="HY강B" pitchFamily="18" charset="-127"/>
                  </a:defRPr>
                </a:lvl7pPr>
                <a:lvl8pPr marL="3429000" indent="-228600" algn="ctr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 sz="2600">
                    <a:solidFill>
                      <a:schemeClr val="tx1"/>
                    </a:solidFill>
                    <a:latin typeface="HY강B" pitchFamily="18" charset="-127"/>
                    <a:ea typeface="HY강B" pitchFamily="18" charset="-127"/>
                  </a:defRPr>
                </a:lvl8pPr>
                <a:lvl9pPr marL="3886200" indent="-228600" algn="ctr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 sz="2600">
                    <a:solidFill>
                      <a:schemeClr val="tx1"/>
                    </a:solidFill>
                    <a:latin typeface="HY강B" pitchFamily="18" charset="-127"/>
                    <a:ea typeface="HY강B" pitchFamily="18" charset="-127"/>
                  </a:defRPr>
                </a:lvl9pPr>
              </a:lstStyle>
              <a:p>
                <a:pPr algn="l" eaLnBrk="1" hangingPunct="1"/>
                <a:r>
                  <a:rPr lang="en-US" altLang="ja-JP" sz="1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Red</a:t>
                </a:r>
                <a:r>
                  <a:rPr lang="en-US" altLang="ja-JP" sz="18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altLang="zh-CN" sz="18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Hypoxic area; </a:t>
                </a:r>
                <a:r>
                  <a:rPr lang="en-US" altLang="ja-JP" sz="1800" b="1" dirty="0" smtClean="0">
                    <a:solidFill>
                      <a:srgbClr val="008000"/>
                    </a:solidFill>
                    <a:latin typeface="Times New Roman" pitchFamily="18" charset="0"/>
                    <a:cs typeface="Times New Roman" pitchFamily="18" charset="0"/>
                  </a:rPr>
                  <a:t>Green: blood vessels</a:t>
                </a:r>
                <a:endParaRPr lang="ja-JP" altLang="en-US" sz="1800" b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419872" y="3522494"/>
              <a:ext cx="5040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shYY1: </a:t>
              </a:r>
              <a:r>
                <a:rPr lang="en-US" altLang="zh-CN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shRNA</a:t>
              </a:r>
              <a:r>
                <a:rPr lang="zh-CN" alt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against YY1</a:t>
              </a:r>
              <a:endParaRPr lang="zh-CN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Abnormal survival &amp; </a:t>
            </a:r>
            <a:br>
              <a:rPr lang="en-US" altLang="zh-CN" dirty="0" smtClean="0"/>
            </a:br>
            <a:r>
              <a:rPr lang="en-US" altLang="zh-CN" dirty="0" smtClean="0"/>
              <a:t>response to DNA</a:t>
            </a:r>
            <a:r>
              <a:rPr lang="zh-CN" altLang="en-US" dirty="0" smtClean="0"/>
              <a:t> </a:t>
            </a:r>
            <a:r>
              <a:rPr lang="en-US" altLang="zh-CN" dirty="0" smtClean="0"/>
              <a:t>damage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93912" y="1052736"/>
            <a:ext cx="1547664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zh-CN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DNA damage</a:t>
            </a:r>
            <a:endParaRPr lang="zh-CN" altLang="en-US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35496" y="2132856"/>
            <a:ext cx="2864580" cy="3130317"/>
            <a:chOff x="35496" y="2204864"/>
            <a:chExt cx="2864580" cy="3130317"/>
          </a:xfrm>
        </p:grpSpPr>
        <p:sp>
          <p:nvSpPr>
            <p:cNvPr id="10" name="TextBox 9"/>
            <p:cNvSpPr txBox="1"/>
            <p:nvPr/>
          </p:nvSpPr>
          <p:spPr>
            <a:xfrm>
              <a:off x="711702" y="2636909"/>
              <a:ext cx="1512168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Normal cells</a:t>
              </a:r>
            </a:p>
          </p:txBody>
        </p:sp>
        <p:grpSp>
          <p:nvGrpSpPr>
            <p:cNvPr id="14" name="组合 13"/>
            <p:cNvGrpSpPr>
              <a:grpSpLocks noChangeAspect="1"/>
            </p:cNvGrpSpPr>
            <p:nvPr/>
          </p:nvGrpSpPr>
          <p:grpSpPr>
            <a:xfrm>
              <a:off x="1089786" y="2204864"/>
              <a:ext cx="756000" cy="355765"/>
              <a:chOff x="1000100" y="1714488"/>
              <a:chExt cx="1214446" cy="571504"/>
            </a:xfrm>
          </p:grpSpPr>
          <p:sp>
            <p:nvSpPr>
              <p:cNvPr id="15" name="椭圆 14"/>
              <p:cNvSpPr/>
              <p:nvPr/>
            </p:nvSpPr>
            <p:spPr>
              <a:xfrm>
                <a:off x="1000100" y="1714488"/>
                <a:ext cx="1214446" cy="571504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/>
              <p:cNvSpPr>
                <a:spLocks noChangeAspect="1"/>
              </p:cNvSpPr>
              <p:nvPr/>
            </p:nvSpPr>
            <p:spPr>
              <a:xfrm>
                <a:off x="1373323" y="1766240"/>
                <a:ext cx="468000" cy="468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3" name="下箭头 22"/>
            <p:cNvSpPr/>
            <p:nvPr/>
          </p:nvSpPr>
          <p:spPr>
            <a:xfrm>
              <a:off x="1215758" y="2996952"/>
              <a:ext cx="504056" cy="648072"/>
            </a:xfrm>
            <a:prstGeom prst="down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9403" y="3717032"/>
              <a:ext cx="1756767" cy="559127"/>
            </a:xfrm>
            <a:prstGeom prst="rect">
              <a:avLst/>
            </a:prstGeom>
            <a:noFill/>
          </p:spPr>
          <p:txBody>
            <a:bodyPr wrap="square" lIns="0" rIns="0" bIns="0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altLang="zh-CN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Safety </a:t>
              </a:r>
            </a:p>
            <a:p>
              <a:pPr algn="ctr">
                <a:lnSpc>
                  <a:spcPts val="2000"/>
                </a:lnSpc>
              </a:pPr>
              <a:r>
                <a:rPr lang="en-US" altLang="zh-CN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mechanisms</a:t>
              </a:r>
              <a:endParaRPr lang="zh-CN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35496" y="4935071"/>
              <a:ext cx="2864580" cy="400110"/>
              <a:chOff x="248210" y="4935071"/>
              <a:chExt cx="2864580" cy="400110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248210" y="4935071"/>
                <a:ext cx="1402820" cy="400110"/>
              </a:xfrm>
              <a:prstGeom prst="rect">
                <a:avLst/>
              </a:prstGeom>
            </p:spPr>
            <p:txBody>
              <a:bodyPr wrap="none" lIns="0" rIns="0">
                <a:spAutoFit/>
              </a:bodyPr>
              <a:lstStyle/>
              <a:p>
                <a:r>
                  <a:rPr lang="en-US" altLang="zh-CN" sz="20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Proliferation</a:t>
                </a:r>
                <a:endParaRPr lang="zh-CN" alt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744638" y="4935071"/>
                <a:ext cx="13681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Apoptosis</a:t>
                </a:r>
                <a:endParaRPr lang="zh-CN" alt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1012642" y="4228369"/>
              <a:ext cx="1217876" cy="778710"/>
              <a:chOff x="1256986" y="4228369"/>
              <a:chExt cx="1217876" cy="778710"/>
            </a:xfrm>
          </p:grpSpPr>
          <p:grpSp>
            <p:nvGrpSpPr>
              <p:cNvPr id="26" name="组合 25"/>
              <p:cNvGrpSpPr/>
              <p:nvPr/>
            </p:nvGrpSpPr>
            <p:grpSpPr>
              <a:xfrm rot="2419587">
                <a:off x="1256986" y="4228369"/>
                <a:ext cx="303026" cy="712632"/>
                <a:chOff x="861340" y="3758268"/>
                <a:chExt cx="303026" cy="985276"/>
              </a:xfrm>
            </p:grpSpPr>
            <p:sp>
              <p:nvSpPr>
                <p:cNvPr id="24" name="Line 21"/>
                <p:cNvSpPr>
                  <a:spLocks noChangeShapeType="1"/>
                </p:cNvSpPr>
                <p:nvPr/>
              </p:nvSpPr>
              <p:spPr bwMode="auto">
                <a:xfrm>
                  <a:off x="1012854" y="3758268"/>
                  <a:ext cx="0" cy="985276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800" b="1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5" name="Line 22"/>
                <p:cNvSpPr>
                  <a:spLocks noChangeShapeType="1"/>
                </p:cNvSpPr>
                <p:nvPr/>
              </p:nvSpPr>
              <p:spPr bwMode="auto">
                <a:xfrm>
                  <a:off x="861340" y="4743544"/>
                  <a:ext cx="303026" cy="0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 sz="1800" b="1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9" name="直接箭头连接符 28"/>
              <p:cNvCxnSpPr/>
              <p:nvPr/>
            </p:nvCxnSpPr>
            <p:spPr>
              <a:xfrm>
                <a:off x="1754782" y="4286999"/>
                <a:ext cx="720080" cy="72008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8" name="组合 47"/>
          <p:cNvGrpSpPr/>
          <p:nvPr/>
        </p:nvGrpSpPr>
        <p:grpSpPr>
          <a:xfrm>
            <a:off x="2321082" y="1412776"/>
            <a:ext cx="1368152" cy="1554134"/>
            <a:chOff x="2267744" y="1412776"/>
            <a:chExt cx="1368152" cy="1554134"/>
          </a:xfrm>
        </p:grpSpPr>
        <p:grpSp>
          <p:nvGrpSpPr>
            <p:cNvPr id="44" name="组合 43"/>
            <p:cNvGrpSpPr/>
            <p:nvPr/>
          </p:nvGrpSpPr>
          <p:grpSpPr>
            <a:xfrm>
              <a:off x="2267744" y="2132856"/>
              <a:ext cx="1368152" cy="834054"/>
              <a:chOff x="2267744" y="2164797"/>
              <a:chExt cx="1368152" cy="834054"/>
            </a:xfrm>
          </p:grpSpPr>
          <p:grpSp>
            <p:nvGrpSpPr>
              <p:cNvPr id="17" name="组合 16"/>
              <p:cNvGrpSpPr>
                <a:grpSpLocks noChangeAspect="1"/>
              </p:cNvGrpSpPr>
              <p:nvPr/>
            </p:nvGrpSpPr>
            <p:grpSpPr>
              <a:xfrm>
                <a:off x="2573820" y="2164797"/>
                <a:ext cx="756000" cy="355765"/>
                <a:chOff x="1000100" y="1714488"/>
                <a:chExt cx="1214446" cy="571504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8" name="椭圆 17"/>
                <p:cNvSpPr/>
                <p:nvPr/>
              </p:nvSpPr>
              <p:spPr>
                <a:xfrm>
                  <a:off x="1000100" y="1714488"/>
                  <a:ext cx="1214446" cy="571504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9" name="椭圆 18"/>
                <p:cNvSpPr>
                  <a:spLocks noChangeAspect="1"/>
                </p:cNvSpPr>
                <p:nvPr/>
              </p:nvSpPr>
              <p:spPr>
                <a:xfrm>
                  <a:off x="1373323" y="1766240"/>
                  <a:ext cx="468000" cy="468000"/>
                </a:xfrm>
                <a:prstGeom prst="ellipse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30" name="TextBox 29"/>
              <p:cNvSpPr txBox="1"/>
              <p:nvPr/>
            </p:nvSpPr>
            <p:spPr>
              <a:xfrm>
                <a:off x="2267744" y="2598741"/>
                <a:ext cx="1368152" cy="40011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US" altLang="zh-CN" sz="20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Tumor cells</a:t>
                </a:r>
              </a:p>
            </p:txBody>
          </p:sp>
        </p:grpSp>
        <p:sp>
          <p:nvSpPr>
            <p:cNvPr id="13" name="闪电形 12"/>
            <p:cNvSpPr/>
            <p:nvPr/>
          </p:nvSpPr>
          <p:spPr>
            <a:xfrm>
              <a:off x="2303748" y="1412776"/>
              <a:ext cx="720080" cy="720080"/>
            </a:xfrm>
            <a:prstGeom prst="lightningBol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46" name="闪电形 45"/>
          <p:cNvSpPr/>
          <p:nvPr/>
        </p:nvSpPr>
        <p:spPr>
          <a:xfrm flipH="1">
            <a:off x="1511660" y="1412776"/>
            <a:ext cx="720080" cy="720080"/>
          </a:xfrm>
          <a:prstGeom prst="lightningBol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5" name="组合 64"/>
          <p:cNvGrpSpPr/>
          <p:nvPr/>
        </p:nvGrpSpPr>
        <p:grpSpPr>
          <a:xfrm>
            <a:off x="2303748" y="2924944"/>
            <a:ext cx="1402820" cy="1696254"/>
            <a:chOff x="2303748" y="2924944"/>
            <a:chExt cx="1402820" cy="1696254"/>
          </a:xfrm>
        </p:grpSpPr>
        <p:cxnSp>
          <p:nvCxnSpPr>
            <p:cNvPr id="50" name="直接箭头连接符 49"/>
            <p:cNvCxnSpPr/>
            <p:nvPr/>
          </p:nvCxnSpPr>
          <p:spPr>
            <a:xfrm>
              <a:off x="3005158" y="2924944"/>
              <a:ext cx="0" cy="122413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矩形 50"/>
            <p:cNvSpPr/>
            <p:nvPr/>
          </p:nvSpPr>
          <p:spPr>
            <a:xfrm>
              <a:off x="2303748" y="4221088"/>
              <a:ext cx="1402820" cy="400110"/>
            </a:xfrm>
            <a:prstGeom prst="rect">
              <a:avLst/>
            </a:prstGeom>
          </p:spPr>
          <p:txBody>
            <a:bodyPr wrap="none" lIns="0" rIns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Proliferation</a:t>
              </a:r>
              <a:endParaRPr lang="zh-CN" altLang="en-US" sz="2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3707904" y="3613745"/>
            <a:ext cx="5417430" cy="3055615"/>
            <a:chOff x="3671392" y="1124744"/>
            <a:chExt cx="5417430" cy="3055615"/>
          </a:xfrm>
        </p:grpSpPr>
        <p:pic>
          <p:nvPicPr>
            <p:cNvPr id="3584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71392" y="1124744"/>
              <a:ext cx="5400704" cy="3000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2" name="TextBox 51"/>
            <p:cNvSpPr txBox="1"/>
            <p:nvPr/>
          </p:nvSpPr>
          <p:spPr>
            <a:xfrm>
              <a:off x="4213548" y="1146423"/>
              <a:ext cx="1044000" cy="410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Normal cell division</a:t>
              </a:r>
              <a:endParaRPr lang="zh-CN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213548" y="1640954"/>
              <a:ext cx="1044000" cy="410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Normal apoptosis</a:t>
              </a:r>
              <a:endParaRPr lang="zh-CN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213548" y="2199531"/>
              <a:ext cx="1026000" cy="410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US" altLang="zh-CN" sz="1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Increased</a:t>
              </a: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>
                <a:lnSpc>
                  <a:spcPts val="1600"/>
                </a:lnSpc>
              </a:pP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cell division</a:t>
              </a:r>
              <a:endParaRPr lang="zh-CN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213548" y="3769990"/>
              <a:ext cx="1044000" cy="410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US" altLang="zh-CN" sz="1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Decreased</a:t>
              </a: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 apoptosis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213548" y="3270126"/>
              <a:ext cx="1044000" cy="410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Normal cell division</a:t>
              </a:r>
              <a:endParaRPr lang="zh-CN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13548" y="2711549"/>
              <a:ext cx="1044000" cy="410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Normal apoptosis</a:t>
              </a:r>
              <a:endParaRPr lang="zh-CN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972822" y="1484784"/>
              <a:ext cx="1116000" cy="20518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Homeostasis</a:t>
              </a:r>
              <a:endParaRPr lang="zh-CN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972822" y="2575744"/>
              <a:ext cx="1116000" cy="20518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Tumor</a:t>
              </a:r>
              <a:endParaRPr lang="zh-CN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972822" y="3583856"/>
              <a:ext cx="1116000" cy="20518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Tumor</a:t>
              </a:r>
              <a:endParaRPr lang="zh-CN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2196914" y="2924944"/>
            <a:ext cx="648072" cy="648072"/>
            <a:chOff x="2196914" y="2924944"/>
            <a:chExt cx="648072" cy="648072"/>
          </a:xfrm>
        </p:grpSpPr>
        <p:sp>
          <p:nvSpPr>
            <p:cNvPr id="63" name="下箭头 62"/>
            <p:cNvSpPr/>
            <p:nvPr/>
          </p:nvSpPr>
          <p:spPr>
            <a:xfrm rot="2250458">
              <a:off x="2268922" y="2924944"/>
              <a:ext cx="504056" cy="648072"/>
            </a:xfrm>
            <a:prstGeom prst="down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2196914" y="2924944"/>
              <a:ext cx="648072" cy="648072"/>
              <a:chOff x="2267744" y="3212976"/>
              <a:chExt cx="2304256" cy="2304256"/>
            </a:xfrm>
          </p:grpSpPr>
          <p:cxnSp>
            <p:nvCxnSpPr>
              <p:cNvPr id="40" name="直接连接符 39"/>
              <p:cNvCxnSpPr/>
              <p:nvPr/>
            </p:nvCxnSpPr>
            <p:spPr>
              <a:xfrm>
                <a:off x="2267744" y="3212976"/>
                <a:ext cx="2304256" cy="230425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 flipH="1">
                <a:off x="2267744" y="3212976"/>
                <a:ext cx="2304256" cy="230425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Metabolic pathways</a:t>
            </a:r>
            <a:endParaRPr lang="zh-CN" altLang="en-US" dirty="0"/>
          </a:p>
        </p:txBody>
      </p:sp>
      <p:pic>
        <p:nvPicPr>
          <p:cNvPr id="4" name="Picture 5" descr="Cellular_respirati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885" y="1071546"/>
            <a:ext cx="5172501" cy="5213646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6068748" y="1142939"/>
            <a:ext cx="2563522" cy="5125570"/>
            <a:chOff x="6009006" y="1142939"/>
            <a:chExt cx="2563522" cy="5125570"/>
          </a:xfrm>
        </p:grpSpPr>
        <p:sp>
          <p:nvSpPr>
            <p:cNvPr id="6" name="テキスト ボックス 38"/>
            <p:cNvSpPr txBox="1"/>
            <p:nvPr/>
          </p:nvSpPr>
          <p:spPr>
            <a:xfrm>
              <a:off x="6098774" y="5274246"/>
              <a:ext cx="2383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b="1" dirty="0" err="1" smtClean="0">
                  <a:latin typeface="Times New Roman" pitchFamily="18" charset="0"/>
                  <a:cs typeface="Times New Roman" pitchFamily="18" charset="0"/>
                </a:rPr>
                <a:t>Phosphoenol</a:t>
              </a:r>
              <a:r>
                <a:rPr lang="ja-JP" altLang="en-US" sz="1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ja-JP" sz="1800" b="1" dirty="0" err="1" smtClean="0">
                  <a:latin typeface="Times New Roman" pitchFamily="18" charset="0"/>
                  <a:cs typeface="Times New Roman" pitchFamily="18" charset="0"/>
                </a:rPr>
                <a:t>pyruvate</a:t>
              </a:r>
              <a:endParaRPr kumimoji="1" lang="ja-JP" alt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Rounded Rectangle 43"/>
            <p:cNvSpPr/>
            <p:nvPr/>
          </p:nvSpPr>
          <p:spPr bwMode="auto">
            <a:xfrm>
              <a:off x="6469230" y="5911319"/>
              <a:ext cx="1643074" cy="357190"/>
            </a:xfrm>
            <a:prstGeom prst="roundRect">
              <a:avLst/>
            </a:prstGeom>
            <a:solidFill>
              <a:srgbClr val="990033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ea typeface="HY강B" pitchFamily="18" charset="-127"/>
                  <a:cs typeface="Times New Roman" pitchFamily="18" charset="0"/>
                </a:rPr>
                <a:t>PYRUVATE</a:t>
              </a:r>
            </a:p>
          </p:txBody>
        </p:sp>
        <p:sp>
          <p:nvSpPr>
            <p:cNvPr id="8" name="円/楕円 7"/>
            <p:cNvSpPr/>
            <p:nvPr/>
          </p:nvSpPr>
          <p:spPr>
            <a:xfrm>
              <a:off x="6470358" y="1767286"/>
              <a:ext cx="1640819" cy="37583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GLUTs</a:t>
              </a:r>
              <a:endParaRPr kumimoji="1" lang="ja-JP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" name="直線矢印コネクタ 9"/>
            <p:cNvCxnSpPr/>
            <p:nvPr/>
          </p:nvCxnSpPr>
          <p:spPr>
            <a:xfrm>
              <a:off x="7290767" y="1531573"/>
              <a:ext cx="0" cy="216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13"/>
            <p:cNvCxnSpPr/>
            <p:nvPr/>
          </p:nvCxnSpPr>
          <p:spPr>
            <a:xfrm>
              <a:off x="7290767" y="2212868"/>
              <a:ext cx="0" cy="216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5"/>
            <p:cNvSpPr txBox="1"/>
            <p:nvPr/>
          </p:nvSpPr>
          <p:spPr>
            <a:xfrm>
              <a:off x="6602117" y="2321538"/>
              <a:ext cx="1377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b="1" dirty="0" smtClean="0">
                  <a:latin typeface="Times New Roman" pitchFamily="18" charset="0"/>
                  <a:cs typeface="Times New Roman" pitchFamily="18" charset="0"/>
                </a:rPr>
                <a:t>Glucose-6-P</a:t>
              </a:r>
              <a:endParaRPr kumimoji="1" lang="ja-JP" alt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テキスト ボックス 29"/>
            <p:cNvSpPr txBox="1"/>
            <p:nvPr/>
          </p:nvSpPr>
          <p:spPr>
            <a:xfrm>
              <a:off x="6563645" y="2786058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b="1" dirty="0" smtClean="0">
                  <a:latin typeface="Times New Roman" pitchFamily="18" charset="0"/>
                  <a:cs typeface="Times New Roman" pitchFamily="18" charset="0"/>
                </a:rPr>
                <a:t>Fructose-6-P</a:t>
              </a:r>
              <a:endParaRPr kumimoji="1" lang="ja-JP" alt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直線矢印コネクタ 30"/>
            <p:cNvCxnSpPr/>
            <p:nvPr/>
          </p:nvCxnSpPr>
          <p:spPr>
            <a:xfrm>
              <a:off x="7290767" y="2643182"/>
              <a:ext cx="0" cy="216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矢印コネクタ 32"/>
            <p:cNvCxnSpPr/>
            <p:nvPr/>
          </p:nvCxnSpPr>
          <p:spPr>
            <a:xfrm>
              <a:off x="7290767" y="3143248"/>
              <a:ext cx="0" cy="216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34"/>
            <p:cNvSpPr txBox="1"/>
            <p:nvPr/>
          </p:nvSpPr>
          <p:spPr>
            <a:xfrm>
              <a:off x="6400139" y="3286124"/>
              <a:ext cx="1781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b="1" dirty="0" smtClean="0">
                  <a:latin typeface="Times New Roman" pitchFamily="18" charset="0"/>
                  <a:cs typeface="Times New Roman" pitchFamily="18" charset="0"/>
                </a:rPr>
                <a:t>Fructose-1.6-BP</a:t>
              </a:r>
              <a:endParaRPr kumimoji="1" lang="ja-JP" alt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直線矢印コネクタ 35"/>
            <p:cNvCxnSpPr/>
            <p:nvPr/>
          </p:nvCxnSpPr>
          <p:spPr>
            <a:xfrm>
              <a:off x="7290767" y="3643314"/>
              <a:ext cx="0" cy="216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36"/>
            <p:cNvSpPr txBox="1"/>
            <p:nvPr/>
          </p:nvSpPr>
          <p:spPr>
            <a:xfrm>
              <a:off x="6521967" y="4750509"/>
              <a:ext cx="1537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b="1" dirty="0" err="1">
                  <a:latin typeface="Times New Roman" pitchFamily="18" charset="0"/>
                  <a:cs typeface="Times New Roman" pitchFamily="18" charset="0"/>
                </a:rPr>
                <a:t>Glycerate</a:t>
              </a:r>
              <a:r>
                <a:rPr lang="en-US" altLang="ja-JP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ja-JP" sz="1800" b="1" dirty="0" smtClean="0">
                  <a:latin typeface="Times New Roman" pitchFamily="18" charset="0"/>
                  <a:cs typeface="Times New Roman" pitchFamily="18" charset="0"/>
                </a:rPr>
                <a:t>3-P</a:t>
              </a:r>
              <a:endParaRPr kumimoji="1" lang="ja-JP" alt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8" name="直線矢印コネクタ 37"/>
            <p:cNvCxnSpPr/>
            <p:nvPr/>
          </p:nvCxnSpPr>
          <p:spPr>
            <a:xfrm>
              <a:off x="7290767" y="5141826"/>
              <a:ext cx="0" cy="216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42"/>
            <p:cNvCxnSpPr/>
            <p:nvPr/>
          </p:nvCxnSpPr>
          <p:spPr>
            <a:xfrm>
              <a:off x="7290767" y="5643578"/>
              <a:ext cx="0" cy="216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99"/>
            <p:cNvSpPr txBox="1"/>
            <p:nvPr/>
          </p:nvSpPr>
          <p:spPr>
            <a:xfrm>
              <a:off x="6227015" y="3786190"/>
              <a:ext cx="2127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b="1" dirty="0" err="1" smtClean="0">
                  <a:latin typeface="Times New Roman" pitchFamily="18" charset="0"/>
                  <a:cs typeface="Times New Roman" pitchFamily="18" charset="0"/>
                </a:rPr>
                <a:t>Glyceraldehyde</a:t>
              </a:r>
              <a:r>
                <a:rPr lang="en-US" altLang="ja-JP" sz="1800" b="1" dirty="0" smtClean="0">
                  <a:latin typeface="Times New Roman" pitchFamily="18" charset="0"/>
                  <a:cs typeface="Times New Roman" pitchFamily="18" charset="0"/>
                </a:rPr>
                <a:t> 3-P</a:t>
              </a:r>
              <a:endParaRPr kumimoji="1" lang="ja-JP" alt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テキスト ボックス 101"/>
            <p:cNvSpPr txBox="1"/>
            <p:nvPr/>
          </p:nvSpPr>
          <p:spPr>
            <a:xfrm>
              <a:off x="6009006" y="4274114"/>
              <a:ext cx="2563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b="1" dirty="0" smtClean="0">
                  <a:latin typeface="Times New Roman" pitchFamily="18" charset="0"/>
                  <a:cs typeface="Times New Roman" pitchFamily="18" charset="0"/>
                </a:rPr>
                <a:t>1,3-bisphosphoglycerate</a:t>
              </a:r>
              <a:endParaRPr kumimoji="1" lang="ja-JP" alt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2" name="直線矢印コネクタ 108"/>
            <p:cNvCxnSpPr/>
            <p:nvPr/>
          </p:nvCxnSpPr>
          <p:spPr>
            <a:xfrm>
              <a:off x="7290767" y="4143380"/>
              <a:ext cx="0" cy="216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109"/>
            <p:cNvCxnSpPr/>
            <p:nvPr/>
          </p:nvCxnSpPr>
          <p:spPr>
            <a:xfrm>
              <a:off x="7290767" y="4643446"/>
              <a:ext cx="0" cy="216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49"/>
            <p:cNvSpPr/>
            <p:nvPr/>
          </p:nvSpPr>
          <p:spPr bwMode="auto">
            <a:xfrm>
              <a:off x="6504949" y="1142939"/>
              <a:ext cx="1571636" cy="357190"/>
            </a:xfrm>
            <a:prstGeom prst="roundRect">
              <a:avLst/>
            </a:prstGeom>
            <a:gradFill flip="none" rotWithShape="0">
              <a:gsLst>
                <a:gs pos="100000">
                  <a:srgbClr val="00FF00"/>
                </a:gs>
                <a:gs pos="8000">
                  <a:schemeClr val="bg1"/>
                </a:gs>
              </a:gsLst>
              <a:lin ang="270000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2000" b="1" i="0" u="none" strike="noStrike" cap="none" normalizeH="0" baseline="0" dirty="0" smtClean="0">
                  <a:ln>
                    <a:noFill/>
                  </a:ln>
                  <a:solidFill>
                    <a:srgbClr val="0000CC"/>
                  </a:solidFill>
                  <a:effectLst/>
                  <a:latin typeface="Times New Roman" pitchFamily="18" charset="0"/>
                  <a:ea typeface="HY강B" pitchFamily="18" charset="-127"/>
                  <a:cs typeface="Times New Roman" pitchFamily="18" charset="0"/>
                </a:rPr>
                <a:t>GLUCOSE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96034" y="6386476"/>
            <a:ext cx="3944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Aerobic respiration: ≥30 ATPs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28425" y="6386476"/>
            <a:ext cx="3444169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Glycolysis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2 ATPs &amp; 2 NADHs</a:t>
            </a:r>
            <a:endParaRPr 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179512" y="1162844"/>
            <a:ext cx="4968552" cy="5011985"/>
            <a:chOff x="179512" y="1162844"/>
            <a:chExt cx="4968552" cy="5011985"/>
          </a:xfrm>
        </p:grpSpPr>
        <p:cxnSp>
          <p:nvCxnSpPr>
            <p:cNvPr id="29" name="直接连接符 28"/>
            <p:cNvCxnSpPr/>
            <p:nvPr/>
          </p:nvCxnSpPr>
          <p:spPr>
            <a:xfrm>
              <a:off x="179512" y="1196752"/>
              <a:ext cx="0" cy="4968552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179512" y="1162844"/>
              <a:ext cx="237626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2555776" y="1196752"/>
              <a:ext cx="0" cy="1368152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5119489" y="2555379"/>
              <a:ext cx="0" cy="3609925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2555776" y="2564904"/>
              <a:ext cx="2592288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179512" y="6174829"/>
              <a:ext cx="4968552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组合 48"/>
          <p:cNvGrpSpPr/>
          <p:nvPr/>
        </p:nvGrpSpPr>
        <p:grpSpPr>
          <a:xfrm>
            <a:off x="1384598" y="1196752"/>
            <a:ext cx="3710508" cy="1260000"/>
            <a:chOff x="1384598" y="1196752"/>
            <a:chExt cx="3710508" cy="1260000"/>
          </a:xfrm>
        </p:grpSpPr>
        <p:cxnSp>
          <p:nvCxnSpPr>
            <p:cNvPr id="44" name="直接连接符 43"/>
            <p:cNvCxnSpPr/>
            <p:nvPr/>
          </p:nvCxnSpPr>
          <p:spPr>
            <a:xfrm>
              <a:off x="1403648" y="1196752"/>
              <a:ext cx="3672408" cy="0"/>
            </a:xfrm>
            <a:prstGeom prst="line">
              <a:avLst/>
            </a:prstGeom>
            <a:ln w="28575">
              <a:solidFill>
                <a:srgbClr val="3333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1403648" y="2454796"/>
              <a:ext cx="3672408" cy="0"/>
            </a:xfrm>
            <a:prstGeom prst="line">
              <a:avLst/>
            </a:prstGeom>
            <a:ln w="28575">
              <a:solidFill>
                <a:srgbClr val="3333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1384598" y="1196752"/>
              <a:ext cx="0" cy="1260000"/>
            </a:xfrm>
            <a:prstGeom prst="line">
              <a:avLst/>
            </a:prstGeom>
            <a:ln w="28575">
              <a:solidFill>
                <a:srgbClr val="3333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5095106" y="1196752"/>
              <a:ext cx="0" cy="1260000"/>
            </a:xfrm>
            <a:prstGeom prst="line">
              <a:avLst/>
            </a:prstGeom>
            <a:ln w="28575">
              <a:solidFill>
                <a:srgbClr val="3333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Tumor Cells Metabolism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71546"/>
            <a:ext cx="9144000" cy="2597137"/>
          </a:xfrm>
        </p:spPr>
        <p:txBody>
          <a:bodyPr/>
          <a:lstStyle/>
          <a:p>
            <a:pPr eaLnBrk="1" latinLnBrk="0" hangingPunct="1">
              <a:buNone/>
            </a:pPr>
            <a:r>
              <a:rPr lang="en-US" sz="2400" b="1" dirty="0" smtClean="0">
                <a:solidFill>
                  <a:srgbClr val="0000CC"/>
                </a:solidFill>
              </a:rPr>
              <a:t>“Warburg effect”</a:t>
            </a:r>
          </a:p>
          <a:p>
            <a:pPr eaLnBrk="1" latinLnBrk="0" hangingPunct="1">
              <a:buNone/>
            </a:pPr>
            <a:r>
              <a:rPr lang="en-US" sz="2400" dirty="0" smtClean="0"/>
              <a:t>	</a:t>
            </a:r>
            <a:r>
              <a:rPr lang="en-US" sz="2400" b="1" dirty="0" smtClean="0"/>
              <a:t>“The prime cause of cancer is the replacement of the respiration of oxygen in normal body cells by a fermentation of sugar”</a:t>
            </a:r>
          </a:p>
          <a:p>
            <a:pPr eaLnBrk="1" latinLnBrk="0" hangingPunct="1">
              <a:buNone/>
            </a:pPr>
            <a:r>
              <a:rPr lang="en-US" sz="2400" b="1" dirty="0" smtClean="0"/>
              <a:t>      —Otto H. Warburg </a:t>
            </a:r>
          </a:p>
          <a:p>
            <a:pPr algn="ctr" eaLnBrk="1" latinLnBrk="0" hangingPunct="1">
              <a:buNone/>
            </a:pPr>
            <a:r>
              <a:rPr lang="en-US" sz="3600" b="1" i="1" dirty="0" smtClean="0">
                <a:solidFill>
                  <a:srgbClr val="0000CC"/>
                </a:solidFill>
              </a:rPr>
              <a:t>Nobel Prize in Physiology, 1931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" y="3985712"/>
            <a:ext cx="9143999" cy="124348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1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Prefer</a:t>
            </a:r>
            <a:r>
              <a:rPr kumimoji="1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glycolysis</a:t>
            </a:r>
            <a:r>
              <a:rPr kumimoji="1" lang="en-US" sz="24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1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lactic acid fermentation rather than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sz="24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1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glycolysis</a:t>
            </a:r>
            <a:r>
              <a:rPr kumimoji="1" lang="en-US" sz="24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1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oxidation of </a:t>
            </a:r>
            <a:r>
              <a:rPr kumimoji="1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pyruvate</a:t>
            </a:r>
            <a:endParaRPr kumimoji="1" lang="en-US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1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Have glycolytic rates ≥ 100 times than normal cells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35122" y="5949280"/>
            <a:ext cx="66737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Why???</a:t>
            </a:r>
            <a:endParaRPr lang="en-US" sz="44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The importance of </a:t>
            </a:r>
            <a:r>
              <a:rPr lang="en-US" sz="3600" dirty="0" err="1" smtClean="0"/>
              <a:t>glycolysis</a:t>
            </a:r>
            <a:r>
              <a:rPr lang="en-US" sz="3600" dirty="0" smtClean="0"/>
              <a:t> pathway</a:t>
            </a:r>
            <a:endParaRPr lang="en-US" sz="3600" dirty="0"/>
          </a:p>
        </p:txBody>
      </p:sp>
      <p:grpSp>
        <p:nvGrpSpPr>
          <p:cNvPr id="76" name="组合 75"/>
          <p:cNvGrpSpPr/>
          <p:nvPr/>
        </p:nvGrpSpPr>
        <p:grpSpPr>
          <a:xfrm>
            <a:off x="185715" y="1405386"/>
            <a:ext cx="8850781" cy="4975942"/>
            <a:chOff x="293219" y="1105160"/>
            <a:chExt cx="8850781" cy="4975942"/>
          </a:xfrm>
        </p:grpSpPr>
        <p:sp>
          <p:nvSpPr>
            <p:cNvPr id="57" name="TextBox 56"/>
            <p:cNvSpPr txBox="1"/>
            <p:nvPr/>
          </p:nvSpPr>
          <p:spPr>
            <a:xfrm>
              <a:off x="5220072" y="3375771"/>
              <a:ext cx="2844222" cy="707886"/>
            </a:xfrm>
            <a:prstGeom prst="rect">
              <a:avLst/>
            </a:prstGeom>
            <a:noFill/>
          </p:spPr>
          <p:txBody>
            <a:bodyPr wrap="square" lIns="36000" rIns="0" rtlCol="0">
              <a:spAutoFit/>
            </a:bodyPr>
            <a:lstStyle/>
            <a:p>
              <a:pPr latinLnBrk="0"/>
              <a:r>
                <a:rPr lang="en-US" sz="20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Components needed </a:t>
              </a:r>
            </a:p>
            <a:p>
              <a:pPr latinLnBrk="0"/>
              <a:r>
                <a:rPr lang="en-US" sz="20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for cell proliferation</a:t>
              </a:r>
              <a:endPara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293219" y="1105160"/>
              <a:ext cx="4926853" cy="4789204"/>
              <a:chOff x="1549687" y="1142984"/>
              <a:chExt cx="4926853" cy="4789204"/>
            </a:xfrm>
          </p:grpSpPr>
          <p:sp>
            <p:nvSpPr>
              <p:cNvPr id="5" name="角丸四角形 18"/>
              <p:cNvSpPr/>
              <p:nvPr/>
            </p:nvSpPr>
            <p:spPr>
              <a:xfrm>
                <a:off x="4316300" y="2232288"/>
                <a:ext cx="1548000" cy="548640"/>
              </a:xfrm>
              <a:prstGeom prst="roundRect">
                <a:avLst/>
              </a:prstGeom>
              <a:solidFill>
                <a:srgbClr val="7030A0"/>
              </a:soli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kumimoji="1" lang="en-US" altLang="ja-JP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Nucleic acids biosynthesis</a:t>
                </a:r>
                <a:endParaRPr kumimoji="1" lang="ja-JP" altLang="en-US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" name="角丸四角形 41"/>
              <p:cNvSpPr/>
              <p:nvPr/>
            </p:nvSpPr>
            <p:spPr>
              <a:xfrm>
                <a:off x="4316300" y="4330920"/>
                <a:ext cx="1548000" cy="822960"/>
              </a:xfrm>
              <a:prstGeom prst="roundRect">
                <a:avLst/>
              </a:prstGeom>
              <a:solidFill>
                <a:srgbClr val="7030A0"/>
              </a:soli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36000" rIns="0" rtlCol="0" anchor="ctr"/>
              <a:lstStyle/>
              <a:p>
                <a:pPr algn="ctr" latinLnBrk="0"/>
                <a:r>
                  <a:rPr lang="en-US" altLang="ja-JP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Amino acids &amp; Glutathione biosynthesis</a:t>
                </a:r>
                <a:endParaRPr kumimoji="1" lang="ja-JP" altLang="en-US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4" name="直線矢印コネクタ 16"/>
              <p:cNvCxnSpPr/>
              <p:nvPr/>
            </p:nvCxnSpPr>
            <p:spPr>
              <a:xfrm>
                <a:off x="3715258" y="2506608"/>
                <a:ext cx="532800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線矢印コネクタ 39"/>
              <p:cNvCxnSpPr/>
              <p:nvPr/>
            </p:nvCxnSpPr>
            <p:spPr>
              <a:xfrm>
                <a:off x="3715258" y="4742400"/>
                <a:ext cx="532800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矢印コネクタ 66"/>
              <p:cNvCxnSpPr/>
              <p:nvPr/>
            </p:nvCxnSpPr>
            <p:spPr>
              <a:xfrm>
                <a:off x="3715258" y="5746927"/>
                <a:ext cx="532800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矢印コネクタ 113"/>
              <p:cNvCxnSpPr/>
              <p:nvPr/>
            </p:nvCxnSpPr>
            <p:spPr>
              <a:xfrm>
                <a:off x="3715258" y="3830244"/>
                <a:ext cx="532800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角丸四角形 116"/>
              <p:cNvSpPr/>
              <p:nvPr/>
            </p:nvSpPr>
            <p:spPr>
              <a:xfrm>
                <a:off x="4316300" y="3555924"/>
                <a:ext cx="1548000" cy="548640"/>
              </a:xfrm>
              <a:prstGeom prst="roundRect">
                <a:avLst/>
              </a:prstGeom>
              <a:solidFill>
                <a:srgbClr val="7030A0"/>
              </a:soli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altLang="ja-JP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Lipid biosynthesis</a:t>
                </a:r>
              </a:p>
            </p:txBody>
          </p:sp>
          <p:sp>
            <p:nvSpPr>
              <p:cNvPr id="24" name="円/楕円 7"/>
              <p:cNvSpPr/>
              <p:nvPr/>
            </p:nvSpPr>
            <p:spPr>
              <a:xfrm>
                <a:off x="1880394" y="1772816"/>
                <a:ext cx="1640819" cy="37583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GLUTs</a:t>
                </a:r>
                <a:endParaRPr kumimoji="1" lang="ja-JP" altLang="en-US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25" name="直線矢印コネクタ 9"/>
              <p:cNvCxnSpPr/>
              <p:nvPr/>
            </p:nvCxnSpPr>
            <p:spPr>
              <a:xfrm>
                <a:off x="2700803" y="1531618"/>
                <a:ext cx="0" cy="216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矢印コネクタ 13"/>
              <p:cNvCxnSpPr/>
              <p:nvPr/>
            </p:nvCxnSpPr>
            <p:spPr>
              <a:xfrm>
                <a:off x="2700803" y="2204864"/>
                <a:ext cx="0" cy="216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テキスト ボックス 15"/>
              <p:cNvSpPr txBox="1"/>
              <p:nvPr/>
            </p:nvSpPr>
            <p:spPr>
              <a:xfrm>
                <a:off x="2077075" y="2337331"/>
                <a:ext cx="12474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dirty="0" smtClean="0">
                    <a:latin typeface="Times New Roman" pitchFamily="18" charset="0"/>
                    <a:cs typeface="Times New Roman" pitchFamily="18" charset="0"/>
                  </a:rPr>
                  <a:t>Glucose-6-P</a:t>
                </a:r>
                <a:endParaRPr kumimoji="1" lang="ja-JP" alt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8" name="テキスト ボックス 29"/>
              <p:cNvSpPr txBox="1"/>
              <p:nvPr/>
            </p:nvSpPr>
            <p:spPr>
              <a:xfrm>
                <a:off x="2043411" y="2780928"/>
                <a:ext cx="131478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dirty="0" smtClean="0">
                    <a:latin typeface="Times New Roman" pitchFamily="18" charset="0"/>
                    <a:cs typeface="Times New Roman" pitchFamily="18" charset="0"/>
                  </a:rPr>
                  <a:t>Fructose-6-P</a:t>
                </a:r>
                <a:endParaRPr kumimoji="1" lang="ja-JP" alt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29" name="直線矢印コネクタ 30"/>
              <p:cNvCxnSpPr/>
              <p:nvPr/>
            </p:nvCxnSpPr>
            <p:spPr>
              <a:xfrm>
                <a:off x="2700803" y="2636912"/>
                <a:ext cx="0" cy="216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矢印コネクタ 32"/>
              <p:cNvCxnSpPr/>
              <p:nvPr/>
            </p:nvCxnSpPr>
            <p:spPr>
              <a:xfrm>
                <a:off x="2700803" y="3068960"/>
                <a:ext cx="0" cy="216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テキスト ボックス 34"/>
              <p:cNvSpPr txBox="1"/>
              <p:nvPr/>
            </p:nvSpPr>
            <p:spPr>
              <a:xfrm>
                <a:off x="1898340" y="3208824"/>
                <a:ext cx="16049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b="1" dirty="0" smtClean="0">
                    <a:latin typeface="Times New Roman" pitchFamily="18" charset="0"/>
                    <a:cs typeface="Times New Roman" pitchFamily="18" charset="0"/>
                  </a:rPr>
                  <a:t>Fructose-1.6-BP</a:t>
                </a:r>
                <a:endParaRPr kumimoji="1" lang="ja-JP" alt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32" name="直線矢印コネクタ 35"/>
              <p:cNvCxnSpPr/>
              <p:nvPr/>
            </p:nvCxnSpPr>
            <p:spPr>
              <a:xfrm>
                <a:off x="2700803" y="3513218"/>
                <a:ext cx="0" cy="216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テキスト ボックス 36"/>
              <p:cNvSpPr txBox="1"/>
              <p:nvPr/>
            </p:nvSpPr>
            <p:spPr>
              <a:xfrm>
                <a:off x="2005741" y="4573123"/>
                <a:ext cx="13901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b="1" dirty="0" err="1">
                    <a:latin typeface="Times New Roman" pitchFamily="18" charset="0"/>
                    <a:cs typeface="Times New Roman" pitchFamily="18" charset="0"/>
                  </a:rPr>
                  <a:t>Glycerate</a:t>
                </a:r>
                <a:r>
                  <a:rPr lang="en-US" altLang="ja-JP" sz="16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ja-JP" sz="1600" b="1" dirty="0" smtClean="0">
                    <a:latin typeface="Times New Roman" pitchFamily="18" charset="0"/>
                    <a:cs typeface="Times New Roman" pitchFamily="18" charset="0"/>
                  </a:rPr>
                  <a:t>3-P</a:t>
                </a:r>
                <a:endParaRPr kumimoji="1" lang="ja-JP" alt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34" name="直線矢印コネクタ 37"/>
              <p:cNvCxnSpPr/>
              <p:nvPr/>
            </p:nvCxnSpPr>
            <p:spPr>
              <a:xfrm>
                <a:off x="2700803" y="4907008"/>
                <a:ext cx="0" cy="216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テキスト ボックス 38"/>
              <p:cNvSpPr txBox="1"/>
              <p:nvPr/>
            </p:nvSpPr>
            <p:spPr>
              <a:xfrm>
                <a:off x="1630638" y="5021210"/>
                <a:ext cx="214033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b="1" dirty="0" err="1" smtClean="0">
                    <a:latin typeface="Times New Roman" pitchFamily="18" charset="0"/>
                    <a:cs typeface="Times New Roman" pitchFamily="18" charset="0"/>
                  </a:rPr>
                  <a:t>Phosphoenol</a:t>
                </a:r>
                <a:r>
                  <a:rPr lang="ja-JP" altLang="en-US" sz="1600" b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ja-JP" sz="1600" b="1" dirty="0" err="1" smtClean="0">
                    <a:latin typeface="Times New Roman" pitchFamily="18" charset="0"/>
                    <a:cs typeface="Times New Roman" pitchFamily="18" charset="0"/>
                  </a:rPr>
                  <a:t>pyruvate</a:t>
                </a:r>
                <a:endParaRPr kumimoji="1" lang="ja-JP" alt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36" name="直線矢印コネクタ 42"/>
              <p:cNvCxnSpPr/>
              <p:nvPr/>
            </p:nvCxnSpPr>
            <p:spPr>
              <a:xfrm>
                <a:off x="2700803" y="5330510"/>
                <a:ext cx="0" cy="216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テキスト ボックス 99"/>
              <p:cNvSpPr txBox="1"/>
              <p:nvPr/>
            </p:nvSpPr>
            <p:spPr>
              <a:xfrm>
                <a:off x="1743650" y="3660967"/>
                <a:ext cx="191430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b="1" dirty="0" err="1" smtClean="0">
                    <a:latin typeface="Times New Roman" pitchFamily="18" charset="0"/>
                    <a:cs typeface="Times New Roman" pitchFamily="18" charset="0"/>
                  </a:rPr>
                  <a:t>Glyceraldehyde</a:t>
                </a:r>
                <a:r>
                  <a:rPr lang="en-US" altLang="ja-JP" sz="1600" b="1" dirty="0" smtClean="0">
                    <a:latin typeface="Times New Roman" pitchFamily="18" charset="0"/>
                    <a:cs typeface="Times New Roman" pitchFamily="18" charset="0"/>
                  </a:rPr>
                  <a:t> 3-P</a:t>
                </a:r>
                <a:endParaRPr kumimoji="1" lang="ja-JP" alt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テキスト ボックス 101"/>
              <p:cNvSpPr txBox="1"/>
              <p:nvPr/>
            </p:nvSpPr>
            <p:spPr>
              <a:xfrm>
                <a:off x="1549687" y="4105548"/>
                <a:ext cx="230223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b="1" dirty="0" smtClean="0">
                    <a:latin typeface="Times New Roman" pitchFamily="18" charset="0"/>
                    <a:cs typeface="Times New Roman" pitchFamily="18" charset="0"/>
                  </a:rPr>
                  <a:t>1,3-bisphosphoglycerate</a:t>
                </a:r>
                <a:endParaRPr kumimoji="1" lang="ja-JP" alt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39" name="直線矢印コネクタ 108"/>
              <p:cNvCxnSpPr/>
              <p:nvPr/>
            </p:nvCxnSpPr>
            <p:spPr>
              <a:xfrm>
                <a:off x="2700803" y="3970880"/>
                <a:ext cx="0" cy="216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矢印コネクタ 109"/>
              <p:cNvCxnSpPr/>
              <p:nvPr/>
            </p:nvCxnSpPr>
            <p:spPr>
              <a:xfrm>
                <a:off x="2700803" y="4402928"/>
                <a:ext cx="0" cy="216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ounded Rectangle 43"/>
              <p:cNvSpPr/>
              <p:nvPr/>
            </p:nvSpPr>
            <p:spPr bwMode="auto">
              <a:xfrm>
                <a:off x="1879266" y="5572920"/>
                <a:ext cx="1643074" cy="357190"/>
              </a:xfrm>
              <a:prstGeom prst="roundRect">
                <a:avLst/>
              </a:prstGeom>
              <a:solidFill>
                <a:srgbClr val="990033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  <a:ea typeface="HY강B" pitchFamily="18" charset="-127"/>
                    <a:cs typeface="Times New Roman" pitchFamily="18" charset="0"/>
                  </a:rPr>
                  <a:t>PYRUVATE</a:t>
                </a:r>
              </a:p>
            </p:txBody>
          </p:sp>
          <p:sp>
            <p:nvSpPr>
              <p:cNvPr id="50" name="Rounded Rectangle 49"/>
              <p:cNvSpPr/>
              <p:nvPr/>
            </p:nvSpPr>
            <p:spPr bwMode="auto">
              <a:xfrm>
                <a:off x="1914985" y="1142984"/>
                <a:ext cx="1571636" cy="357190"/>
              </a:xfrm>
              <a:prstGeom prst="roundRect">
                <a:avLst/>
              </a:prstGeom>
              <a:gradFill flip="none" rotWithShape="0">
                <a:gsLst>
                  <a:gs pos="100000">
                    <a:srgbClr val="00FF00"/>
                  </a:gs>
                  <a:gs pos="8000">
                    <a:schemeClr val="bg1"/>
                  </a:gs>
                </a:gsLst>
                <a:lin ang="2700000" scaled="1"/>
                <a:tileRect/>
              </a:gradFill>
              <a:ln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b="1" i="0" u="none" strike="noStrike" cap="none" normalizeH="0" baseline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Times New Roman" pitchFamily="18" charset="0"/>
                    <a:ea typeface="HY강B" pitchFamily="18" charset="-127"/>
                    <a:cs typeface="Times New Roman" pitchFamily="18" charset="0"/>
                  </a:rPr>
                  <a:t>GLUCOSE</a:t>
                </a:r>
              </a:p>
            </p:txBody>
          </p:sp>
          <p:grpSp>
            <p:nvGrpSpPr>
              <p:cNvPr id="10" name="组合 40"/>
              <p:cNvGrpSpPr/>
              <p:nvPr/>
            </p:nvGrpSpPr>
            <p:grpSpPr>
              <a:xfrm>
                <a:off x="5904242" y="2321400"/>
                <a:ext cx="572298" cy="2803295"/>
                <a:chOff x="6429388" y="2214554"/>
                <a:chExt cx="572298" cy="2639632"/>
              </a:xfrm>
            </p:grpSpPr>
            <p:cxnSp>
              <p:nvCxnSpPr>
                <p:cNvPr id="53" name="Straight Connector 52"/>
                <p:cNvCxnSpPr/>
                <p:nvPr/>
              </p:nvCxnSpPr>
              <p:spPr bwMode="auto">
                <a:xfrm>
                  <a:off x="6429388" y="2214554"/>
                  <a:ext cx="571504" cy="1588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4" name="Straight Connector 53"/>
                <p:cNvCxnSpPr/>
                <p:nvPr/>
              </p:nvCxnSpPr>
              <p:spPr bwMode="auto">
                <a:xfrm>
                  <a:off x="6429388" y="4852598"/>
                  <a:ext cx="571504" cy="1588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6" name="Straight Connector 55"/>
                <p:cNvCxnSpPr/>
                <p:nvPr/>
              </p:nvCxnSpPr>
              <p:spPr bwMode="auto">
                <a:xfrm>
                  <a:off x="7001686" y="2215348"/>
                  <a:ext cx="0" cy="263725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61" name="角丸四角形 67"/>
              <p:cNvSpPr/>
              <p:nvPr/>
            </p:nvSpPr>
            <p:spPr>
              <a:xfrm>
                <a:off x="4316300" y="5570843"/>
                <a:ext cx="1548000" cy="361345"/>
              </a:xfrm>
              <a:prstGeom prst="roundRect">
                <a:avLst/>
              </a:prstGeom>
              <a:solidFill>
                <a:srgbClr val="7030A0"/>
              </a:soli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Lactate</a:t>
                </a:r>
                <a:endParaRPr kumimoji="1" lang="ja-JP" altLang="en-US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7" name="Rounded Rectangle 43"/>
              <p:cNvSpPr/>
              <p:nvPr/>
            </p:nvSpPr>
            <p:spPr bwMode="auto">
              <a:xfrm>
                <a:off x="4316300" y="1666624"/>
                <a:ext cx="1548000" cy="35719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zh-CN" b="1" dirty="0" smtClean="0">
                    <a:solidFill>
                      <a:schemeClr val="bg1"/>
                    </a:solidFill>
                    <a:latin typeface="Times New Roman" pitchFamily="18" charset="0"/>
                    <a:ea typeface="HY강B" pitchFamily="18" charset="-127"/>
                    <a:cs typeface="Times New Roman" pitchFamily="18" charset="0"/>
                  </a:rPr>
                  <a:t>NADPH</a:t>
                </a:r>
                <a:endParaRPr kumimoji="1" lang="en-US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ea typeface="HY강B" pitchFamily="18" charset="-127"/>
                  <a:cs typeface="Times New Roman" pitchFamily="18" charset="0"/>
                </a:endParaRPr>
              </a:p>
            </p:txBody>
          </p:sp>
        </p:grpSp>
        <p:sp>
          <p:nvSpPr>
            <p:cNvPr id="69" name="TextBox 68"/>
            <p:cNvSpPr txBox="1"/>
            <p:nvPr/>
          </p:nvSpPr>
          <p:spPr>
            <a:xfrm>
              <a:off x="4608512" y="5373216"/>
              <a:ext cx="4535488" cy="707886"/>
            </a:xfrm>
            <a:prstGeom prst="rect">
              <a:avLst/>
            </a:prstGeom>
            <a:noFill/>
          </p:spPr>
          <p:txBody>
            <a:bodyPr wrap="square" lIns="36000" rIns="0" rtlCol="0">
              <a:spAutoFit/>
            </a:bodyPr>
            <a:lstStyle/>
            <a:p>
              <a:pPr latinLnBrk="0"/>
              <a:r>
                <a:rPr lang="en-US" altLang="zh-CN" sz="20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Favor tumor invasion</a:t>
              </a:r>
            </a:p>
            <a:p>
              <a:pPr latinLnBrk="0"/>
              <a:r>
                <a:rPr lang="en-US" sz="20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Inactivates anticancer immune effectors</a:t>
              </a:r>
              <a:endPara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644008" y="1412776"/>
              <a:ext cx="3528392" cy="707886"/>
            </a:xfrm>
            <a:prstGeom prst="rect">
              <a:avLst/>
            </a:prstGeom>
            <a:noFill/>
          </p:spPr>
          <p:txBody>
            <a:bodyPr wrap="square" lIns="36000" rIns="0" rtlCol="0">
              <a:spAutoFit/>
            </a:bodyPr>
            <a:lstStyle/>
            <a:p>
              <a:pPr latinLnBrk="0"/>
              <a:r>
                <a:rPr lang="en-US" sz="20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Chemotherapy resistance </a:t>
              </a:r>
            </a:p>
            <a:p>
              <a:pPr latinLnBrk="0"/>
              <a:r>
                <a:rPr lang="en-US" sz="20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Lipid biosynthesis</a:t>
              </a:r>
              <a:endPara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5" name="直接箭头连接符 74"/>
            <p:cNvCxnSpPr/>
            <p:nvPr/>
          </p:nvCxnSpPr>
          <p:spPr>
            <a:xfrm flipV="1">
              <a:off x="2483768" y="1916832"/>
              <a:ext cx="432048" cy="43204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44880"/>
          </a:xfrm>
        </p:spPr>
        <p:txBody>
          <a:bodyPr>
            <a:normAutofit/>
          </a:bodyPr>
          <a:lstStyle/>
          <a:p>
            <a:r>
              <a:rPr lang="en-US" altLang="zh-CN" sz="4400" dirty="0" smtClean="0"/>
              <a:t>Metastasis</a:t>
            </a:r>
            <a:endParaRPr lang="zh-CN" altLang="en-US" sz="4400" dirty="0"/>
          </a:p>
        </p:txBody>
      </p:sp>
      <p:sp>
        <p:nvSpPr>
          <p:cNvPr id="12" name="矩形 11"/>
          <p:cNvSpPr/>
          <p:nvPr/>
        </p:nvSpPr>
        <p:spPr>
          <a:xfrm>
            <a:off x="4788024" y="3450679"/>
            <a:ext cx="1584176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35496" y="1074415"/>
            <a:ext cx="6605686" cy="5090889"/>
            <a:chOff x="35496" y="1074415"/>
            <a:chExt cx="6605686" cy="5090889"/>
          </a:xfrm>
        </p:grpSpPr>
        <p:grpSp>
          <p:nvGrpSpPr>
            <p:cNvPr id="32" name="组合 31"/>
            <p:cNvGrpSpPr/>
            <p:nvPr/>
          </p:nvGrpSpPr>
          <p:grpSpPr>
            <a:xfrm>
              <a:off x="35496" y="1074415"/>
              <a:ext cx="6605686" cy="5090889"/>
              <a:chOff x="35496" y="1074415"/>
              <a:chExt cx="6605686" cy="5090889"/>
            </a:xfrm>
          </p:grpSpPr>
          <p:pic>
            <p:nvPicPr>
              <p:cNvPr id="3686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614"/>
              <a:stretch>
                <a:fillRect/>
              </a:stretch>
            </p:blipFill>
            <p:spPr bwMode="auto">
              <a:xfrm>
                <a:off x="35496" y="1267857"/>
                <a:ext cx="6552728" cy="47072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35496" y="1445295"/>
                <a:ext cx="1728192" cy="20518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en-US" altLang="zh-CN" sz="1600" b="1" dirty="0" smtClean="0">
                    <a:latin typeface="Times New Roman" pitchFamily="18" charset="0"/>
                    <a:cs typeface="Times New Roman" pitchFamily="18" charset="0"/>
                  </a:rPr>
                  <a:t>normal epithelium</a:t>
                </a:r>
                <a:endParaRPr lang="zh-CN" alt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51520" y="2154535"/>
                <a:ext cx="1152128" cy="20518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en-US" altLang="zh-CN" sz="1600" b="1" dirty="0" smtClean="0">
                    <a:latin typeface="Times New Roman" pitchFamily="18" charset="0"/>
                    <a:cs typeface="Times New Roman" pitchFamily="18" charset="0"/>
                  </a:rPr>
                  <a:t>basal lamina</a:t>
                </a:r>
                <a:endParaRPr lang="zh-CN" alt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92222" y="3335238"/>
                <a:ext cx="851386" cy="20518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en-US" altLang="zh-CN" sz="1600" b="1" dirty="0" smtClean="0">
                    <a:latin typeface="Times New Roman" pitchFamily="18" charset="0"/>
                    <a:cs typeface="Times New Roman" pitchFamily="18" charset="0"/>
                  </a:rPr>
                  <a:t>capillary</a:t>
                </a:r>
                <a:endParaRPr lang="zh-CN" alt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07504" y="5754935"/>
                <a:ext cx="1728192" cy="4103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altLang="zh-CN" sz="1600" b="1" dirty="0" smtClean="0">
                    <a:latin typeface="Times New Roman" pitchFamily="18" charset="0"/>
                    <a:cs typeface="Times New Roman" pitchFamily="18" charset="0"/>
                  </a:rPr>
                  <a:t>adhere to blood vessel wall in liver</a:t>
                </a:r>
                <a:endParaRPr lang="zh-CN" alt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195736" y="5754935"/>
                <a:ext cx="2151856" cy="4103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altLang="zh-CN" sz="1600" b="1" dirty="0" smtClean="0">
                    <a:latin typeface="Times New Roman" pitchFamily="18" charset="0"/>
                    <a:cs typeface="Times New Roman" pitchFamily="18" charset="0"/>
                  </a:rPr>
                  <a:t>escape from blood vessel to form </a:t>
                </a:r>
                <a:r>
                  <a:rPr lang="en-US" altLang="zh-CN" sz="1600" b="1" dirty="0" err="1" smtClean="0">
                    <a:latin typeface="Times New Roman" pitchFamily="18" charset="0"/>
                    <a:cs typeface="Times New Roman" pitchFamily="18" charset="0"/>
                  </a:rPr>
                  <a:t>micrometastasis</a:t>
                </a:r>
                <a:endParaRPr lang="zh-CN" alt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644008" y="5714131"/>
                <a:ext cx="1935832" cy="4103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altLang="zh-CN" sz="1600" b="1" dirty="0" smtClean="0">
                    <a:latin typeface="Times New Roman" pitchFamily="18" charset="0"/>
                    <a:cs typeface="Times New Roman" pitchFamily="18" charset="0"/>
                  </a:rPr>
                  <a:t>colonize liver, forming full-blown metastasis</a:t>
                </a:r>
                <a:endParaRPr lang="zh-CN" alt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542192" y="3573016"/>
                <a:ext cx="1891258" cy="3590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400"/>
                  </a:lnSpc>
                </a:pPr>
                <a:r>
                  <a:rPr lang="en-US" altLang="zh-CN" sz="1600" b="1" dirty="0" smtClean="0">
                    <a:latin typeface="Times New Roman" pitchFamily="18" charset="0"/>
                    <a:cs typeface="Times New Roman" pitchFamily="18" charset="0"/>
                  </a:rPr>
                  <a:t>than 1 in 1000 cells </a:t>
                </a:r>
              </a:p>
              <a:p>
                <a:pPr>
                  <a:lnSpc>
                    <a:spcPts val="1400"/>
                  </a:lnSpc>
                </a:pPr>
                <a:r>
                  <a:rPr lang="en-US" altLang="zh-CN" sz="1600" b="1" dirty="0" smtClean="0">
                    <a:latin typeface="Times New Roman" pitchFamily="18" charset="0"/>
                    <a:cs typeface="Times New Roman" pitchFamily="18" charset="0"/>
                  </a:rPr>
                  <a:t>will survive) </a:t>
                </a:r>
                <a:endParaRPr lang="zh-CN" altLang="en-US" sz="1600" b="1" dirty="0" smtClean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483768" y="1074415"/>
                <a:ext cx="1800200" cy="4103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en-US" altLang="zh-CN" sz="1600" b="1" dirty="0" smtClean="0">
                    <a:latin typeface="Times New Roman" pitchFamily="18" charset="0"/>
                    <a:cs typeface="Times New Roman" pitchFamily="18" charset="0"/>
                  </a:rPr>
                  <a:t>cells grow as benign tumor in epithelium</a:t>
                </a:r>
                <a:endParaRPr lang="zh-CN" alt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777358" y="1074415"/>
                <a:ext cx="1863824" cy="4103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en-US" altLang="zh-CN" sz="1600" b="1" dirty="0" smtClean="0">
                    <a:latin typeface="Times New Roman" pitchFamily="18" charset="0"/>
                    <a:cs typeface="Times New Roman" pitchFamily="18" charset="0"/>
                  </a:rPr>
                  <a:t>cells become invasive and enter capillary</a:t>
                </a:r>
                <a:endParaRPr lang="zh-CN" alt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4904652" y="3357562"/>
                <a:ext cx="1692000" cy="2011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r>
                  <a:rPr lang="en-US" altLang="zh-CN" sz="16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bloodstream (fewer</a:t>
                </a:r>
                <a:endParaRPr lang="zh-CN" altLang="en-US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5353330" y="3212976"/>
                <a:ext cx="1260000" cy="1440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r>
                  <a:rPr lang="en-US" altLang="zh-CN" sz="16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travel through </a:t>
                </a:r>
                <a:endParaRPr lang="zh-CN" altLang="en-US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3" name="矩形 32"/>
            <p:cNvSpPr/>
            <p:nvPr/>
          </p:nvSpPr>
          <p:spPr>
            <a:xfrm>
              <a:off x="4775556" y="3439758"/>
              <a:ext cx="142876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716016" y="1052736"/>
            <a:ext cx="4412067" cy="5758899"/>
            <a:chOff x="4716016" y="1052736"/>
            <a:chExt cx="4412067" cy="5758899"/>
          </a:xfrm>
        </p:grpSpPr>
        <p:sp>
          <p:nvSpPr>
            <p:cNvPr id="23" name="矩形 22"/>
            <p:cNvSpPr/>
            <p:nvPr/>
          </p:nvSpPr>
          <p:spPr>
            <a:xfrm>
              <a:off x="6622408" y="1935991"/>
              <a:ext cx="2483768" cy="329320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lIns="36000" rIns="36000">
              <a:spAutoFit/>
            </a:bodyPr>
            <a:lstStyle/>
            <a:p>
              <a:pPr>
                <a:buFont typeface="Wingdings" pitchFamily="2" charset="2"/>
                <a:buChar char="Ø"/>
                <a:tabLst>
                  <a:tab pos="266700" algn="l"/>
                </a:tabLst>
              </a:pPr>
              <a:r>
                <a:rPr lang="zh-CN" altLang="en-US" sz="1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	Loss epithelial cells </a:t>
              </a:r>
            </a:p>
            <a:p>
              <a:pPr>
                <a:tabLst>
                  <a:tab pos="266700" algn="l"/>
                </a:tabLst>
              </a:pP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	characteristics:</a:t>
              </a:r>
            </a:p>
            <a:p>
              <a:pPr marL="447675">
                <a:buFont typeface="Arial" pitchFamily="34" charset="0"/>
                <a:buChar char="•"/>
                <a:tabLst>
                  <a:tab pos="357188" algn="l"/>
                  <a:tab pos="628650" algn="l"/>
                </a:tabLst>
              </a:pP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	cell polarity</a:t>
              </a:r>
            </a:p>
            <a:p>
              <a:pPr marL="447675">
                <a:buFont typeface="Arial" pitchFamily="34" charset="0"/>
                <a:buChar char="•"/>
                <a:tabLst>
                  <a:tab pos="357188" algn="l"/>
                  <a:tab pos="628650" algn="l"/>
                </a:tabLst>
              </a:pP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	attachment to</a:t>
              </a:r>
            </a:p>
            <a:p>
              <a:pPr marL="447675">
                <a:tabLst>
                  <a:tab pos="357188" algn="l"/>
                  <a:tab pos="628650" algn="l"/>
                </a:tabLst>
              </a:pP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	the basal lamina</a:t>
              </a:r>
            </a:p>
            <a:p>
              <a:pPr>
                <a:tabLst>
                  <a:tab pos="357188" algn="l"/>
                </a:tabLst>
              </a:pP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	</a:t>
              </a:r>
            </a:p>
            <a:p>
              <a:pPr>
                <a:buFont typeface="Wingdings" pitchFamily="2" charset="2"/>
                <a:buChar char="Ø"/>
                <a:tabLst>
                  <a:tab pos="266700" algn="l"/>
                </a:tabLst>
              </a:pP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 	Gain </a:t>
              </a:r>
              <a:r>
                <a:rPr lang="en-US" altLang="zh-CN" sz="1600" b="1" dirty="0" err="1" smtClean="0">
                  <a:latin typeface="Times New Roman" pitchFamily="18" charset="0"/>
                  <a:cs typeface="Times New Roman" pitchFamily="18" charset="0"/>
                </a:rPr>
                <a:t>mesenchymal</a:t>
              </a: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 cells </a:t>
              </a:r>
            </a:p>
            <a:p>
              <a:pPr>
                <a:tabLst>
                  <a:tab pos="266700" algn="l"/>
                </a:tabLst>
              </a:pP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	characteristics:</a:t>
              </a:r>
            </a:p>
            <a:p>
              <a:pPr marL="447675">
                <a:buFont typeface="Arial" pitchFamily="34" charset="0"/>
                <a:buChar char="•"/>
                <a:tabLst>
                  <a:tab pos="357188" algn="l"/>
                  <a:tab pos="628650" algn="l"/>
                </a:tabLst>
              </a:pP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	migration</a:t>
              </a:r>
            </a:p>
            <a:p>
              <a:pPr marL="447675">
                <a:buFont typeface="Arial" pitchFamily="34" charset="0"/>
                <a:buChar char="•"/>
                <a:tabLst>
                  <a:tab pos="357188" algn="l"/>
                  <a:tab pos="628650" algn="l"/>
                </a:tabLst>
              </a:pP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altLang="zh-CN" sz="1600" b="1" dirty="0" err="1" smtClean="0">
                  <a:latin typeface="Times New Roman" pitchFamily="18" charset="0"/>
                  <a:cs typeface="Times New Roman" pitchFamily="18" charset="0"/>
                </a:rPr>
                <a:t>invation</a:t>
              </a:r>
              <a:endParaRPr lang="en-US" altLang="zh-CN" sz="16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marL="447675">
                <a:buFont typeface="Arial" pitchFamily="34" charset="0"/>
                <a:buChar char="•"/>
                <a:tabLst>
                  <a:tab pos="357188" algn="l"/>
                  <a:tab pos="628650" algn="l"/>
                </a:tabLst>
              </a:pP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 	apoptotic resistance</a:t>
              </a:r>
            </a:p>
            <a:p>
              <a:pPr marL="447675">
                <a:buFont typeface="Arial" pitchFamily="34" charset="0"/>
                <a:buChar char="•"/>
                <a:tabLst>
                  <a:tab pos="357188" algn="l"/>
                  <a:tab pos="628650" algn="l"/>
                </a:tabLst>
              </a:pP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 	potential to degrade 	extracellular matrix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4716016" y="1052736"/>
              <a:ext cx="2088232" cy="50405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箭头连接符 29"/>
            <p:cNvCxnSpPr/>
            <p:nvPr/>
          </p:nvCxnSpPr>
          <p:spPr>
            <a:xfrm>
              <a:off x="6732240" y="1556792"/>
              <a:ext cx="360040" cy="3600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组合 23"/>
            <p:cNvGrpSpPr/>
            <p:nvPr/>
          </p:nvGrpSpPr>
          <p:grpSpPr>
            <a:xfrm>
              <a:off x="6372200" y="5373216"/>
              <a:ext cx="2755883" cy="1438419"/>
              <a:chOff x="6372200" y="5373216"/>
              <a:chExt cx="2755883" cy="1438419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6372200" y="6165304"/>
                <a:ext cx="275588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eaLnBrk="1" latinLnBrk="0" hangingPunct="1">
                  <a:buNone/>
                </a:pPr>
                <a:r>
                  <a:rPr lang="en-US" altLang="zh-CN" b="1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“Epithelial-</a:t>
                </a:r>
                <a:r>
                  <a:rPr lang="en-US" altLang="zh-CN" b="1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Mesenchymal</a:t>
                </a:r>
                <a:r>
                  <a:rPr lang="en-US" altLang="zh-CN" b="1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algn="ctr" eaLnBrk="1" latinLnBrk="0" hangingPunct="1">
                  <a:buNone/>
                </a:pPr>
                <a:r>
                  <a:rPr lang="en-US" altLang="zh-CN" b="1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Transition (EMT)”</a:t>
                </a:r>
              </a:p>
            </p:txBody>
          </p:sp>
          <p:sp>
            <p:nvSpPr>
              <p:cNvPr id="31" name="下箭头 30"/>
              <p:cNvSpPr/>
              <p:nvPr/>
            </p:nvSpPr>
            <p:spPr>
              <a:xfrm>
                <a:off x="7657517" y="5373216"/>
                <a:ext cx="504056" cy="648072"/>
              </a:xfrm>
              <a:prstGeom prst="downArrow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44880"/>
          </a:xfrm>
        </p:spPr>
        <p:txBody>
          <a:bodyPr>
            <a:normAutofit/>
          </a:bodyPr>
          <a:lstStyle/>
          <a:p>
            <a:r>
              <a:rPr lang="en-US" altLang="zh-CN" sz="4400" dirty="0" err="1" smtClean="0"/>
              <a:t>Oncogene</a:t>
            </a:r>
            <a:r>
              <a:rPr lang="en-US" altLang="zh-CN" sz="4400" dirty="0" smtClean="0"/>
              <a:t> is critical for metastasis</a:t>
            </a:r>
            <a:endParaRPr lang="zh-CN" altLang="en-US" sz="4400" dirty="0"/>
          </a:p>
        </p:txBody>
      </p:sp>
      <p:grpSp>
        <p:nvGrpSpPr>
          <p:cNvPr id="4" name="グループ化 19"/>
          <p:cNvGrpSpPr>
            <a:grpSpLocks/>
          </p:cNvGrpSpPr>
          <p:nvPr/>
        </p:nvGrpSpPr>
        <p:grpSpPr bwMode="auto">
          <a:xfrm>
            <a:off x="897729" y="2276872"/>
            <a:ext cx="7348542" cy="2623710"/>
            <a:chOff x="438819" y="3311996"/>
            <a:chExt cx="8345140" cy="2781300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2823" y="3573214"/>
              <a:ext cx="1075665" cy="75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2823" y="4431655"/>
              <a:ext cx="1075665" cy="75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2823" y="5291239"/>
              <a:ext cx="1075665" cy="75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7720" y="3557748"/>
              <a:ext cx="836239" cy="758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7720" y="4416189"/>
              <a:ext cx="836239" cy="758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7720" y="5290439"/>
              <a:ext cx="836239" cy="758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819" y="3311996"/>
              <a:ext cx="6221413" cy="278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矩形 11"/>
          <p:cNvSpPr/>
          <p:nvPr/>
        </p:nvSpPr>
        <p:spPr>
          <a:xfrm>
            <a:off x="0" y="1071546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eaLnBrk="0" hangingPunct="0">
              <a:spcBef>
                <a:spcPct val="20000"/>
              </a:spcBef>
            </a:pPr>
            <a:r>
              <a:rPr lang="en-US" altLang="zh-CN" sz="2000" b="1" kern="0" dirty="0" smtClean="0">
                <a:solidFill>
                  <a:srgbClr val="FF0000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Cells: A549 lung cancer cells labeled with </a:t>
            </a:r>
            <a:r>
              <a:rPr lang="en-US" altLang="zh-CN" sz="2000" b="1" kern="0" dirty="0" err="1" smtClean="0">
                <a:solidFill>
                  <a:srgbClr val="FF0000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luciferase</a:t>
            </a:r>
            <a:endParaRPr lang="en-US" altLang="zh-CN" sz="2000" b="1" kern="0" dirty="0" smtClean="0">
              <a:solidFill>
                <a:srgbClr val="FF0000"/>
              </a:solidFill>
              <a:latin typeface="Times New Roman" pitchFamily="18" charset="0"/>
              <a:ea typeface="AVGmdBU" pitchFamily="2" charset="-128"/>
              <a:cs typeface="Times New Roman" pitchFamily="18" charset="0"/>
            </a:endParaRPr>
          </a:p>
          <a:p>
            <a:pPr marL="514350" indent="-514350" eaLnBrk="0" hangingPunct="0">
              <a:spcBef>
                <a:spcPct val="20000"/>
              </a:spcBef>
            </a:pPr>
            <a:r>
              <a:rPr lang="en-US" altLang="zh-CN" sz="2000" b="1" kern="0" dirty="0" smtClean="0">
                <a:solidFill>
                  <a:srgbClr val="FF0000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Transplantation: intravenous injection into the tail</a:t>
            </a:r>
          </a:p>
          <a:p>
            <a:pPr marL="514350" indent="-514350" eaLnBrk="0" hangingPunct="0">
              <a:spcBef>
                <a:spcPct val="20000"/>
              </a:spcBef>
            </a:pP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shYY1: YY1-silenced cells</a:t>
            </a:r>
            <a:endParaRPr lang="zh-CN" alt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286380" y="6156269"/>
            <a:ext cx="3857620" cy="70173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514350" indent="-514350" eaLnBrk="0" hangingPunct="0">
              <a:spcBef>
                <a:spcPct val="20000"/>
              </a:spcBef>
            </a:pPr>
            <a:r>
              <a:rPr lang="en-US" altLang="zh-CN" b="1" kern="0" dirty="0" smtClean="0"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Data from our work published in </a:t>
            </a:r>
          </a:p>
          <a:p>
            <a:pPr marL="514350" indent="-514350" eaLnBrk="0" hangingPunct="0">
              <a:spcBef>
                <a:spcPct val="20000"/>
              </a:spcBef>
            </a:pPr>
            <a:r>
              <a:rPr lang="en-US" altLang="zh-CN" b="1" i="1" kern="0" dirty="0" smtClean="0"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Cancer Research</a:t>
            </a:r>
            <a:r>
              <a:rPr lang="en-US" altLang="zh-CN" b="1" kern="0" dirty="0" smtClean="0"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,  2013;73(6):1787-99</a:t>
            </a:r>
          </a:p>
        </p:txBody>
      </p:sp>
      <p:sp>
        <p:nvSpPr>
          <p:cNvPr id="14" name="矩形 13"/>
          <p:cNvSpPr/>
          <p:nvPr/>
        </p:nvSpPr>
        <p:spPr>
          <a:xfrm>
            <a:off x="0" y="4869160"/>
            <a:ext cx="9144000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14350" algn="ctr" eaLnBrk="0" hangingPunct="0">
              <a:spcBef>
                <a:spcPct val="20000"/>
              </a:spcBef>
            </a:pPr>
            <a:r>
              <a:rPr lang="en-US" altLang="zh-CN" sz="3200" b="1" i="1" kern="0" dirty="0" smtClean="0">
                <a:solidFill>
                  <a:srgbClr val="0000CC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YY1 is needed for survival &amp; colonization </a:t>
            </a:r>
          </a:p>
          <a:p>
            <a:pPr indent="-514350" algn="ctr" eaLnBrk="0" hangingPunct="0">
              <a:spcBef>
                <a:spcPct val="20000"/>
              </a:spcBef>
            </a:pPr>
            <a:r>
              <a:rPr lang="en-US" altLang="zh-CN" sz="3200" b="1" i="1" kern="0" dirty="0" smtClean="0">
                <a:solidFill>
                  <a:srgbClr val="0000CC"/>
                </a:solidFill>
                <a:latin typeface="Times New Roman" pitchFamily="18" charset="0"/>
                <a:ea typeface="AVGmdBU" pitchFamily="2" charset="-128"/>
                <a:cs typeface="Times New Roman" pitchFamily="18" charset="0"/>
              </a:rPr>
              <a:t>of cancer cells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7092" y="0"/>
            <a:ext cx="9144000" cy="1044880"/>
          </a:xfrm>
        </p:spPr>
        <p:txBody>
          <a:bodyPr>
            <a:normAutofit/>
          </a:bodyPr>
          <a:lstStyle/>
          <a:p>
            <a:r>
              <a:rPr lang="en-US" altLang="zh-CN" sz="4400" dirty="0" smtClean="0"/>
              <a:t>What is the origin of tumor cells?</a:t>
            </a:r>
            <a:endParaRPr lang="zh-CN" alt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2328" y="105273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  <a:tabLst>
                <a:tab pos="358775" algn="l"/>
              </a:tabLst>
            </a:pP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 	Tumor cells are highly proliferative</a:t>
            </a:r>
          </a:p>
          <a:p>
            <a:pPr>
              <a:buFont typeface="Wingdings" pitchFamily="2" charset="2"/>
              <a:buChar char="Ø"/>
              <a:tabLst>
                <a:tab pos="358775" algn="l"/>
              </a:tabLst>
            </a:pP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 	Tumor cells are highly heterogeneous</a:t>
            </a:r>
          </a:p>
          <a:p>
            <a:pPr>
              <a:tabLst>
                <a:tab pos="358775" algn="l"/>
                <a:tab pos="892175" algn="l"/>
              </a:tabLst>
            </a:pP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		Different types of cells</a:t>
            </a:r>
          </a:p>
          <a:p>
            <a:pPr>
              <a:tabLst>
                <a:tab pos="358775" algn="l"/>
                <a:tab pos="892175" algn="l"/>
              </a:tabLst>
            </a:pP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		Different differentiation stages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7092" y="357187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58775" algn="l"/>
              </a:tabLst>
            </a:pPr>
            <a:r>
              <a:rPr lang="en-US" altLang="zh-CN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Similar to stem / progenitor cells!</a:t>
            </a:r>
            <a:endParaRPr lang="zh-CN" altLang="en-US" sz="40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虚尾箭头 5"/>
          <p:cNvSpPr/>
          <p:nvPr/>
        </p:nvSpPr>
        <p:spPr>
          <a:xfrm rot="5400000">
            <a:off x="4090561" y="2714620"/>
            <a:ext cx="928694" cy="785818"/>
          </a:xfrm>
          <a:prstGeom prst="strip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400" dirty="0" smtClean="0"/>
              <a:t>Cancer Stem Cells</a:t>
            </a:r>
            <a:endParaRPr lang="zh-CN" altLang="en-US" sz="44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3643306" cy="562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3929058" y="1142984"/>
            <a:ext cx="5143536" cy="4714908"/>
            <a:chOff x="3929058" y="1142984"/>
            <a:chExt cx="5143536" cy="4714908"/>
          </a:xfrm>
        </p:grpSpPr>
        <p:sp>
          <p:nvSpPr>
            <p:cNvPr id="4" name="圆角矩形 3"/>
            <p:cNvSpPr/>
            <p:nvPr/>
          </p:nvSpPr>
          <p:spPr>
            <a:xfrm>
              <a:off x="3929058" y="1357298"/>
              <a:ext cx="5143536" cy="450059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endPara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tabLst>
                  <a:tab pos="268288" algn="l"/>
                </a:tabLst>
              </a:pP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Cancer stem cells had been found in:</a:t>
              </a:r>
            </a:p>
            <a:p>
              <a:pPr>
                <a:tabLst>
                  <a:tab pos="268288" algn="l"/>
                </a:tabLst>
              </a:pPr>
              <a:r>
                <a:rPr lang="en-US" altLang="zh-CN" sz="2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		Leukemia</a:t>
              </a:r>
            </a:p>
            <a:p>
              <a:pPr>
                <a:tabLst>
                  <a:tab pos="268288" algn="l"/>
                </a:tabLst>
              </a:pPr>
              <a:r>
                <a:rPr lang="en-US" altLang="zh-CN" sz="2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		</a:t>
              </a:r>
              <a:r>
                <a:rPr lang="en-US" altLang="zh-CN" sz="24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Glioma</a:t>
              </a:r>
              <a:endParaRPr lang="en-US" altLang="zh-CN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tabLst>
                  <a:tab pos="268288" algn="l"/>
                </a:tabLst>
              </a:pPr>
              <a:r>
                <a:rPr lang="en-US" altLang="zh-CN" sz="2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		Breast cancer</a:t>
              </a:r>
            </a:p>
            <a:p>
              <a:pPr>
                <a:tabLst>
                  <a:tab pos="268288" algn="l"/>
                </a:tabLst>
              </a:pPr>
              <a:r>
                <a:rPr lang="en-US" altLang="zh-CN" sz="2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		Colorectal carcinoma</a:t>
              </a:r>
            </a:p>
            <a:p>
              <a:pPr>
                <a:tabLst>
                  <a:tab pos="268288" algn="l"/>
                </a:tabLst>
              </a:pPr>
              <a:r>
                <a:rPr lang="en-US" altLang="zh-CN" sz="2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		Ovary cancer</a:t>
              </a:r>
            </a:p>
            <a:p>
              <a:pPr>
                <a:tabLst>
                  <a:tab pos="268288" algn="l"/>
                </a:tabLst>
              </a:pPr>
              <a:r>
                <a:rPr lang="en-US" altLang="zh-CN" sz="2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		Pancreatic cancer</a:t>
              </a:r>
            </a:p>
            <a:p>
              <a:pPr>
                <a:tabLst>
                  <a:tab pos="268288" algn="l"/>
                </a:tabLst>
              </a:pPr>
              <a:r>
                <a:rPr lang="en-US" altLang="zh-CN" sz="2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		Prostate cancer</a:t>
              </a:r>
            </a:p>
            <a:p>
              <a:pPr>
                <a:tabLst>
                  <a:tab pos="268288" algn="l"/>
                </a:tabLst>
              </a:pPr>
              <a:r>
                <a:rPr lang="en-US" altLang="zh-CN" sz="2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		Melanoma 					Myeloma </a:t>
              </a:r>
            </a:p>
            <a:p>
              <a:pPr>
                <a:tabLst>
                  <a:tab pos="268288" algn="l"/>
                </a:tabLst>
              </a:pPr>
              <a:r>
                <a:rPr lang="en-US" altLang="zh-CN" sz="2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		Non-melanoma skin cancer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4891372" y="1142984"/>
              <a:ext cx="3218909" cy="500066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Evidences</a:t>
              </a:r>
              <a:endParaRPr lang="zh-CN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400" dirty="0" smtClean="0"/>
              <a:t>Could cancer be prevented?</a:t>
            </a:r>
            <a:endParaRPr lang="zh-CN" alt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4357686" y="4455391"/>
            <a:ext cx="4786314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zh-CN" sz="2400" b="1" dirty="0" smtClean="0">
                <a:latin typeface="Times New Roman" pitchFamily="18" charset="0"/>
              </a:rPr>
              <a:t>BRCA1 gene mutation</a:t>
            </a:r>
          </a:p>
          <a:p>
            <a:pPr algn="ctr"/>
            <a:r>
              <a:rPr lang="en-US" altLang="zh-CN" sz="2400" b="1" dirty="0" smtClean="0">
                <a:latin typeface="Times New Roman" pitchFamily="18" charset="0"/>
              </a:rPr>
              <a:t>High risk of breast &amp; ovary cancers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406" y="3021888"/>
            <a:ext cx="449823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  <a:tabLst>
                <a:tab pos="358775" algn="l"/>
              </a:tabLst>
            </a:pP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 	Healthy life pattern</a:t>
            </a:r>
          </a:p>
          <a:p>
            <a:pPr>
              <a:lnSpc>
                <a:spcPts val="2400"/>
              </a:lnSpc>
              <a:spcBef>
                <a:spcPts val="1200"/>
              </a:spcBef>
              <a:buFont typeface="Wingdings" pitchFamily="2" charset="2"/>
              <a:buChar char="Ø"/>
              <a:tabLst>
                <a:tab pos="358775" algn="l"/>
              </a:tabLst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	Some cancers caused by virus 	or bacterium</a:t>
            </a:r>
            <a:endParaRPr lang="en-US" altLang="zh-CN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4704" y="1142984"/>
            <a:ext cx="2231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58775" algn="l"/>
              </a:tabLst>
            </a:pPr>
            <a:r>
              <a:rPr lang="en-US" altLang="zh-CN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YES!</a:t>
            </a:r>
            <a:endParaRPr lang="zh-CN" altLang="en-US" sz="40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虚尾箭头 4"/>
          <p:cNvSpPr/>
          <p:nvPr/>
        </p:nvSpPr>
        <p:spPr>
          <a:xfrm rot="5400000">
            <a:off x="1856176" y="2071678"/>
            <a:ext cx="928694" cy="785818"/>
          </a:xfrm>
          <a:prstGeom prst="strip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49626" y="5169771"/>
            <a:ext cx="37417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358775" algn="l"/>
              </a:tabLst>
            </a:pPr>
            <a:r>
              <a:rPr lang="en-US" altLang="zh-CN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Vaccine</a:t>
            </a:r>
          </a:p>
          <a:p>
            <a:pPr algn="ctr">
              <a:tabLst>
                <a:tab pos="358775" algn="l"/>
              </a:tabLst>
            </a:pPr>
            <a:r>
              <a:rPr lang="en-US" altLang="zh-CN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Ex: for cervical carcinoma </a:t>
            </a:r>
          </a:p>
        </p:txBody>
      </p:sp>
      <p:sp>
        <p:nvSpPr>
          <p:cNvPr id="11" name="虚尾箭头 10"/>
          <p:cNvSpPr/>
          <p:nvPr/>
        </p:nvSpPr>
        <p:spPr>
          <a:xfrm rot="5400000">
            <a:off x="1856176" y="4383953"/>
            <a:ext cx="928694" cy="785818"/>
          </a:xfrm>
          <a:prstGeom prst="strip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5099255" y="1071546"/>
            <a:ext cx="3303176" cy="3406178"/>
            <a:chOff x="5099255" y="1071546"/>
            <a:chExt cx="3303176" cy="3406178"/>
          </a:xfrm>
        </p:grpSpPr>
        <p:sp>
          <p:nvSpPr>
            <p:cNvPr id="12" name="TextBox 11"/>
            <p:cNvSpPr txBox="1"/>
            <p:nvPr/>
          </p:nvSpPr>
          <p:spPr>
            <a:xfrm>
              <a:off x="5099255" y="1071546"/>
              <a:ext cx="330317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358775" algn="l"/>
                </a:tabLst>
              </a:pPr>
              <a:r>
                <a:rPr lang="en-US" altLang="zh-CN" sz="2800" b="1" i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Alternative way of cancer prevention</a:t>
              </a:r>
              <a:endParaRPr lang="zh-CN" alt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5850744" y="2042562"/>
              <a:ext cx="1800199" cy="2435162"/>
              <a:chOff x="5643570" y="2636912"/>
              <a:chExt cx="1800199" cy="2435162"/>
            </a:xfrm>
          </p:grpSpPr>
          <p:pic>
            <p:nvPicPr>
              <p:cNvPr id="8" name="Picture 2" descr="C:\Users\123\Documents\教学\Angelina Jolie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b="9668"/>
              <a:stretch>
                <a:fillRect/>
              </a:stretch>
            </p:blipFill>
            <p:spPr bwMode="auto">
              <a:xfrm>
                <a:off x="5643570" y="2636912"/>
                <a:ext cx="1800199" cy="2435162"/>
              </a:xfrm>
              <a:prstGeom prst="rect">
                <a:avLst/>
              </a:prstGeom>
              <a:noFill/>
            </p:spPr>
          </p:pic>
          <p:sp>
            <p:nvSpPr>
              <p:cNvPr id="13" name="矩形 12"/>
              <p:cNvSpPr/>
              <p:nvPr/>
            </p:nvSpPr>
            <p:spPr>
              <a:xfrm>
                <a:off x="5675976" y="4666292"/>
                <a:ext cx="174278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0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Angelina Jolie</a:t>
                </a:r>
              </a:p>
            </p:txBody>
          </p:sp>
        </p:grpSp>
      </p:grpSp>
      <p:sp>
        <p:nvSpPr>
          <p:cNvPr id="16" name="矩形 15"/>
          <p:cNvSpPr/>
          <p:nvPr/>
        </p:nvSpPr>
        <p:spPr>
          <a:xfrm>
            <a:off x="4464843" y="602702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0000CC"/>
                </a:solidFill>
                <a:latin typeface="Times New Roman" pitchFamily="18" charset="0"/>
              </a:rPr>
              <a:t>Surgeries: </a:t>
            </a:r>
          </a:p>
          <a:p>
            <a:pPr algn="ctr"/>
            <a:r>
              <a:rPr lang="en-US" altLang="zh-CN" sz="2400" b="1" dirty="0" smtClean="0">
                <a:solidFill>
                  <a:srgbClr val="0000CC"/>
                </a:solidFill>
                <a:latin typeface="Times New Roman" pitchFamily="18" charset="0"/>
              </a:rPr>
              <a:t>mastectomy, </a:t>
            </a:r>
            <a:r>
              <a:rPr lang="en-US" altLang="zh-CN" sz="2400" b="1" dirty="0" err="1" smtClean="0">
                <a:solidFill>
                  <a:srgbClr val="0000CC"/>
                </a:solidFill>
                <a:latin typeface="Times New Roman" pitchFamily="18" charset="0"/>
              </a:rPr>
              <a:t>oophorectomy</a:t>
            </a:r>
            <a:endParaRPr lang="zh-CN" altLang="en-US" sz="24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7" name="虚尾箭头 16"/>
          <p:cNvSpPr/>
          <p:nvPr/>
        </p:nvSpPr>
        <p:spPr>
          <a:xfrm rot="5400000">
            <a:off x="6286496" y="5286388"/>
            <a:ext cx="928694" cy="785818"/>
          </a:xfrm>
          <a:prstGeom prst="strip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uiExpand="1" build="p"/>
      <p:bldP spid="4" grpId="0"/>
      <p:bldP spid="5" grpId="0" uiExpand="1" build="p" animBg="1"/>
      <p:bldP spid="10" grpId="0"/>
      <p:bldP spid="11" grpId="0" animBg="1"/>
      <p:bldP spid="16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Review (2)</a:t>
            </a:r>
            <a:endParaRPr lang="zh-CN" alt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909105"/>
            <a:ext cx="4500594" cy="3325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0" y="1071546"/>
            <a:ext cx="57150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ts val="3000"/>
              </a:lnSpc>
              <a:buFont typeface="+mj-lt"/>
              <a:buAutoNum type="arabicPeriod"/>
            </a:pPr>
            <a:r>
              <a:rPr lang="en-US" altLang="zh-CN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What are the phases in </a:t>
            </a:r>
          </a:p>
          <a:p>
            <a:pPr marL="514350" indent="-514350">
              <a:lnSpc>
                <a:spcPts val="3000"/>
              </a:lnSpc>
            </a:pPr>
            <a:r>
              <a:rPr lang="en-US" altLang="zh-CN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cell cycles ? </a:t>
            </a:r>
          </a:p>
          <a:p>
            <a:pPr marL="514350" indent="-514350">
              <a:lnSpc>
                <a:spcPts val="3000"/>
              </a:lnSpc>
              <a:buFont typeface="+mj-lt"/>
              <a:buAutoNum type="arabicPeriod" startAt="2"/>
            </a:pPr>
            <a:r>
              <a:rPr lang="en-US" altLang="zh-CN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What factors determine </a:t>
            </a:r>
          </a:p>
          <a:p>
            <a:pPr marL="514350" indent="-514350">
              <a:lnSpc>
                <a:spcPts val="3000"/>
              </a:lnSpc>
            </a:pPr>
            <a:r>
              <a:rPr lang="en-US" altLang="zh-CN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cell cycle progression?</a:t>
            </a:r>
            <a:endParaRPr lang="zh-CN" altLang="en-US" sz="28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4214810" y="1151850"/>
            <a:ext cx="4867929" cy="5634736"/>
            <a:chOff x="4214810" y="1040260"/>
            <a:chExt cx="4867929" cy="5634736"/>
          </a:xfrm>
        </p:grpSpPr>
        <p:pic>
          <p:nvPicPr>
            <p:cNvPr id="2969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2066" y="1733124"/>
              <a:ext cx="3607129" cy="383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1" name="组合 20"/>
            <p:cNvGrpSpPr/>
            <p:nvPr/>
          </p:nvGrpSpPr>
          <p:grpSpPr>
            <a:xfrm>
              <a:off x="4214810" y="1040260"/>
              <a:ext cx="2503307" cy="1785950"/>
              <a:chOff x="4465266" y="1807442"/>
              <a:chExt cx="2503307" cy="1785950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5286380" y="2857496"/>
                <a:ext cx="1643074" cy="5000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6" name="组合 15"/>
              <p:cNvGrpSpPr/>
              <p:nvPr/>
            </p:nvGrpSpPr>
            <p:grpSpPr>
              <a:xfrm>
                <a:off x="4465266" y="1807442"/>
                <a:ext cx="2503307" cy="1785950"/>
                <a:chOff x="4426148" y="2000240"/>
                <a:chExt cx="2503307" cy="1785950"/>
              </a:xfrm>
            </p:grpSpPr>
            <p:sp>
              <p:nvSpPr>
                <p:cNvPr id="7" name="TextBox 6"/>
                <p:cNvSpPr txBox="1"/>
                <p:nvPr/>
              </p:nvSpPr>
              <p:spPr>
                <a:xfrm>
                  <a:off x="4429125" y="2000240"/>
                  <a:ext cx="2500330" cy="338554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wrap="square" lIns="72000" rIns="0" rtlCol="0">
                  <a:spAutoFit/>
                </a:bodyPr>
                <a:lstStyle/>
                <a:p>
                  <a:r>
                    <a:rPr lang="en-US" altLang="zh-CN" sz="1600" b="1" dirty="0" smtClean="0">
                      <a:latin typeface="Times New Roman" pitchFamily="18" charset="0"/>
                      <a:cs typeface="Times New Roman" pitchFamily="18" charset="0"/>
                    </a:rPr>
                    <a:t>Is there any DNA damage?</a:t>
                  </a:r>
                  <a:endParaRPr lang="zh-CN" altLang="en-US" sz="16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4857753" y="2378946"/>
                  <a:ext cx="2071702" cy="338554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wrap="square" lIns="72000" rIns="0" rtlCol="0">
                  <a:spAutoFit/>
                </a:bodyPr>
                <a:lstStyle/>
                <a:p>
                  <a:r>
                    <a:rPr lang="en-US" altLang="zh-CN" sz="1600" b="1" dirty="0" smtClean="0">
                      <a:latin typeface="Times New Roman" pitchFamily="18" charset="0"/>
                      <a:cs typeface="Times New Roman" pitchFamily="18" charset="0"/>
                    </a:rPr>
                    <a:t>Is all DNA replicated?</a:t>
                  </a:r>
                  <a:endParaRPr lang="zh-CN" altLang="en-US" sz="16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4426148" y="2757652"/>
                  <a:ext cx="2503307" cy="338554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wrap="square" lIns="72000" rIns="0" rtlCol="0">
                  <a:spAutoFit/>
                </a:bodyPr>
                <a:lstStyle/>
                <a:p>
                  <a:r>
                    <a:rPr lang="en-US" altLang="zh-CN" sz="1600" b="1" dirty="0" smtClean="0">
                      <a:latin typeface="Times New Roman" pitchFamily="18" charset="0"/>
                      <a:cs typeface="Times New Roman" pitchFamily="18" charset="0"/>
                    </a:rPr>
                    <a:t>Is environment favorable?</a:t>
                  </a:r>
                  <a:endParaRPr lang="zh-CN" altLang="en-US" sz="16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5500695" y="3132490"/>
                  <a:ext cx="1428760" cy="338554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wrap="square" lIns="72000" rIns="0" rtlCol="0">
                  <a:spAutoFit/>
                </a:bodyPr>
                <a:lstStyle/>
                <a:p>
                  <a:r>
                    <a:rPr lang="en-US" altLang="zh-CN" sz="1400" b="1" dirty="0" smtClean="0">
                      <a:latin typeface="Times New Roman" pitchFamily="18" charset="0"/>
                      <a:cs typeface="Times New Roman" pitchFamily="18" charset="0"/>
                    </a:rPr>
                    <a:t>G2/M </a:t>
                  </a:r>
                  <a:r>
                    <a:rPr lang="en-US" altLang="zh-CN" sz="1600" b="1" dirty="0" smtClean="0">
                      <a:latin typeface="Times New Roman" pitchFamily="18" charset="0"/>
                      <a:cs typeface="Times New Roman" pitchFamily="18" charset="0"/>
                    </a:rPr>
                    <a:t>transition</a:t>
                  </a:r>
                  <a:endParaRPr lang="zh-CN" altLang="en-US" sz="1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" name="矩形标注 13"/>
                <p:cNvSpPr/>
                <p:nvPr/>
              </p:nvSpPr>
              <p:spPr>
                <a:xfrm flipH="1">
                  <a:off x="5715009" y="3500438"/>
                  <a:ext cx="1214446" cy="285752"/>
                </a:xfrm>
                <a:prstGeom prst="wedgeRectCallout">
                  <a:avLst>
                    <a:gd name="adj1" fmla="val -15873"/>
                    <a:gd name="adj2" fmla="val 126500"/>
                  </a:avLst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altLang="zh-CN" sz="1600" b="1" dirty="0" smtClean="0">
                      <a:latin typeface="Times New Roman" pitchFamily="18" charset="0"/>
                      <a:cs typeface="Times New Roman" pitchFamily="18" charset="0"/>
                    </a:rPr>
                    <a:t>Enter mitosis</a:t>
                  </a:r>
                  <a:endParaRPr lang="zh-CN" altLang="en-US" sz="16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grpSp>
          <p:nvGrpSpPr>
            <p:cNvPr id="28" name="组合 27"/>
            <p:cNvGrpSpPr/>
            <p:nvPr/>
          </p:nvGrpSpPr>
          <p:grpSpPr>
            <a:xfrm>
              <a:off x="6932399" y="1090182"/>
              <a:ext cx="2143140" cy="1714512"/>
              <a:chOff x="6932399" y="1857364"/>
              <a:chExt cx="2143140" cy="1714512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7143768" y="3000372"/>
                <a:ext cx="1643074" cy="2762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6" name="组合 25"/>
              <p:cNvGrpSpPr/>
              <p:nvPr/>
            </p:nvGrpSpPr>
            <p:grpSpPr>
              <a:xfrm>
                <a:off x="6932399" y="1857364"/>
                <a:ext cx="2143140" cy="1714512"/>
                <a:chOff x="7000860" y="1857364"/>
                <a:chExt cx="2143140" cy="1714512"/>
              </a:xfrm>
            </p:grpSpPr>
            <p:sp>
              <p:nvSpPr>
                <p:cNvPr id="22" name="TextBox 21"/>
                <p:cNvSpPr txBox="1"/>
                <p:nvPr/>
              </p:nvSpPr>
              <p:spPr>
                <a:xfrm>
                  <a:off x="7000892" y="1857364"/>
                  <a:ext cx="2143108" cy="584775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wrap="square" lIns="72000" rIns="0" rtlCol="0">
                  <a:spAutoFit/>
                </a:bodyPr>
                <a:lstStyle/>
                <a:p>
                  <a:r>
                    <a:rPr lang="en-US" altLang="zh-CN" sz="1600" b="1" dirty="0" smtClean="0">
                      <a:latin typeface="Times New Roman" pitchFamily="18" charset="0"/>
                      <a:cs typeface="Times New Roman" pitchFamily="18" charset="0"/>
                    </a:rPr>
                    <a:t>Are all chromosomes attached to the spindle?</a:t>
                  </a:r>
                  <a:endParaRPr lang="zh-CN" altLang="en-US" sz="16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7000892" y="2500306"/>
                  <a:ext cx="2000264" cy="523220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wrap="square" lIns="72000" rIns="0" rtlCol="0">
                  <a:spAutoFit/>
                </a:bodyPr>
                <a:lstStyle/>
                <a:p>
                  <a:r>
                    <a:rPr lang="en-US" altLang="zh-CN" sz="1400" b="1" dirty="0" smtClean="0">
                      <a:latin typeface="Times New Roman" pitchFamily="18" charset="0"/>
                      <a:cs typeface="Times New Roman" pitchFamily="18" charset="0"/>
                    </a:rPr>
                    <a:t>Metaphase-to-anaphase transition</a:t>
                  </a:r>
                  <a:endParaRPr lang="zh-CN" altLang="en-US" sz="1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4" name="矩形标注 23"/>
                <p:cNvSpPr/>
                <p:nvPr/>
              </p:nvSpPr>
              <p:spPr>
                <a:xfrm>
                  <a:off x="7000860" y="3143248"/>
                  <a:ext cx="1928826" cy="428628"/>
                </a:xfrm>
                <a:prstGeom prst="wedgeRectCallout">
                  <a:avLst>
                    <a:gd name="adj1" fmla="val -14757"/>
                    <a:gd name="adj2" fmla="val 123990"/>
                  </a:avLst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altLang="zh-CN" sz="1600" b="1" dirty="0" smtClean="0">
                      <a:latin typeface="Times New Roman" pitchFamily="18" charset="0"/>
                      <a:cs typeface="Times New Roman" pitchFamily="18" charset="0"/>
                    </a:rPr>
                    <a:t>Trigger anaphase &amp; proceed to </a:t>
                  </a:r>
                  <a:r>
                    <a:rPr lang="en-US" altLang="zh-CN" sz="1600" b="1" dirty="0" err="1" smtClean="0">
                      <a:latin typeface="Times New Roman" pitchFamily="18" charset="0"/>
                      <a:cs typeface="Times New Roman" pitchFamily="18" charset="0"/>
                    </a:rPr>
                    <a:t>cytokinesis</a:t>
                  </a:r>
                  <a:endParaRPr lang="zh-CN" altLang="en-US" sz="16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grpSp>
          <p:nvGrpSpPr>
            <p:cNvPr id="41" name="组合 40"/>
            <p:cNvGrpSpPr/>
            <p:nvPr/>
          </p:nvGrpSpPr>
          <p:grpSpPr>
            <a:xfrm>
              <a:off x="5257974" y="4786322"/>
              <a:ext cx="3824765" cy="1888674"/>
              <a:chOff x="5257974" y="5665094"/>
              <a:chExt cx="3824765" cy="1888674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5357818" y="6000768"/>
                <a:ext cx="2000264" cy="5000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0" name="组合 39"/>
              <p:cNvGrpSpPr/>
              <p:nvPr/>
            </p:nvGrpSpPr>
            <p:grpSpPr>
              <a:xfrm>
                <a:off x="5257974" y="5665094"/>
                <a:ext cx="3824765" cy="1888674"/>
                <a:chOff x="5257974" y="5665094"/>
                <a:chExt cx="3824765" cy="1888674"/>
              </a:xfrm>
            </p:grpSpPr>
            <p:grpSp>
              <p:nvGrpSpPr>
                <p:cNvPr id="39" name="组合 38"/>
                <p:cNvGrpSpPr/>
                <p:nvPr/>
              </p:nvGrpSpPr>
              <p:grpSpPr>
                <a:xfrm>
                  <a:off x="5357818" y="6050690"/>
                  <a:ext cx="2931935" cy="1503078"/>
                  <a:chOff x="5357818" y="6050690"/>
                  <a:chExt cx="2931935" cy="1503078"/>
                </a:xfrm>
              </p:grpSpPr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5357818" y="6858000"/>
                    <a:ext cx="2500330" cy="338554"/>
                  </a:xfrm>
                  <a:prstGeom prst="rect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wrap="square" lIns="72000" rIns="0" rtlCol="0">
                    <a:spAutoFit/>
                  </a:bodyPr>
                  <a:lstStyle/>
                  <a:p>
                    <a:r>
                      <a:rPr lang="en-US" altLang="zh-CN" sz="1600" b="1" dirty="0" smtClean="0">
                        <a:latin typeface="Times New Roman" pitchFamily="18" charset="0"/>
                        <a:cs typeface="Times New Roman" pitchFamily="18" charset="0"/>
                      </a:rPr>
                      <a:t>Is there any DNA damage?</a:t>
                    </a:r>
                    <a:endParaRPr lang="zh-CN" altLang="en-US" sz="16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5357818" y="7215214"/>
                    <a:ext cx="2931935" cy="338554"/>
                  </a:xfrm>
                  <a:prstGeom prst="rect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wrap="square" lIns="72000" rIns="0" rtlCol="0">
                    <a:spAutoFit/>
                  </a:bodyPr>
                  <a:lstStyle/>
                  <a:p>
                    <a:r>
                      <a:rPr lang="en-US" altLang="zh-CN" sz="1600" b="1" dirty="0" smtClean="0">
                        <a:latin typeface="Times New Roman" pitchFamily="18" charset="0"/>
                        <a:cs typeface="Times New Roman" pitchFamily="18" charset="0"/>
                      </a:rPr>
                      <a:t>Is the size of the cell big enough?</a:t>
                    </a:r>
                    <a:endParaRPr lang="zh-CN" altLang="en-US" sz="16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5357818" y="6448032"/>
                    <a:ext cx="2503307" cy="338554"/>
                  </a:xfrm>
                  <a:prstGeom prst="rect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wrap="square" lIns="72000" rIns="0" rtlCol="0">
                    <a:spAutoFit/>
                  </a:bodyPr>
                  <a:lstStyle/>
                  <a:p>
                    <a:r>
                      <a:rPr lang="en-US" altLang="zh-CN" sz="1600" b="1" dirty="0" smtClean="0">
                        <a:latin typeface="Times New Roman" pitchFamily="18" charset="0"/>
                        <a:cs typeface="Times New Roman" pitchFamily="18" charset="0"/>
                      </a:rPr>
                      <a:t>Is environment favorable?</a:t>
                    </a:r>
                    <a:endParaRPr lang="zh-CN" altLang="en-US" sz="16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5357818" y="6050690"/>
                    <a:ext cx="2000264" cy="338554"/>
                  </a:xfrm>
                  <a:prstGeom prst="rect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lIns="72000" rIns="0" rtlCol="0">
                    <a:spAutoFit/>
                  </a:bodyPr>
                  <a:lstStyle/>
                  <a:p>
                    <a:r>
                      <a:rPr lang="en-US" altLang="zh-CN" sz="1600" b="1" dirty="0" smtClean="0">
                        <a:latin typeface="Times New Roman" pitchFamily="18" charset="0"/>
                        <a:cs typeface="Times New Roman" pitchFamily="18" charset="0"/>
                      </a:rPr>
                      <a:t>Start transition</a:t>
                    </a:r>
                    <a:endParaRPr lang="zh-CN" altLang="en-US" sz="16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38" name="组合 37"/>
                <p:cNvGrpSpPr/>
                <p:nvPr/>
              </p:nvGrpSpPr>
              <p:grpSpPr>
                <a:xfrm>
                  <a:off x="5257974" y="5665094"/>
                  <a:ext cx="3824765" cy="369332"/>
                  <a:chOff x="1818805" y="6286520"/>
                  <a:chExt cx="3824765" cy="369332"/>
                </a:xfrm>
              </p:grpSpPr>
              <p:sp>
                <p:nvSpPr>
                  <p:cNvPr id="36" name="矩形标注 35"/>
                  <p:cNvSpPr/>
                  <p:nvPr/>
                </p:nvSpPr>
                <p:spPr>
                  <a:xfrm flipV="1">
                    <a:off x="1928794" y="6357958"/>
                    <a:ext cx="3643338" cy="285752"/>
                  </a:xfrm>
                  <a:prstGeom prst="wedgeRectCallout">
                    <a:avLst>
                      <a:gd name="adj1" fmla="val -15873"/>
                      <a:gd name="adj2" fmla="val 126500"/>
                    </a:avLst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zh-CN" altLang="en-US" sz="16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7" name="矩形 36"/>
                  <p:cNvSpPr/>
                  <p:nvPr/>
                </p:nvSpPr>
                <p:spPr>
                  <a:xfrm>
                    <a:off x="1818805" y="6286520"/>
                    <a:ext cx="382476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altLang="zh-CN" b="1" dirty="0" smtClean="0">
                        <a:latin typeface="Times New Roman" pitchFamily="18" charset="0"/>
                        <a:cs typeface="Times New Roman" pitchFamily="18" charset="0"/>
                      </a:rPr>
                      <a:t>Enter cell cycle &amp; proceed to S phase</a:t>
                    </a:r>
                    <a:endParaRPr lang="zh-CN" altLang="en-US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/>
          <p:nvPr/>
        </p:nvSpPr>
        <p:spPr>
          <a:xfrm>
            <a:off x="32" y="2857496"/>
            <a:ext cx="9144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">
                <a:rot lat="0" lon="0" rev="3600000"/>
              </a:lightRig>
            </a:scene3d>
            <a:sp3d extrusionH="57150"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 smtClean="0">
                <a:ln>
                  <a:prstDash val="solid"/>
                </a:ln>
                <a:solidFill>
                  <a:srgbClr val="0000CC"/>
                </a:solidFill>
                <a:latin typeface="Lucida Calligraphy" pitchFamily="66" charset="0"/>
              </a:rPr>
              <a:t>Thank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 smtClean="0">
                <a:ea typeface="黑体" pitchFamily="49" charset="-122"/>
              </a:rPr>
              <a:t>Cells in their society</a:t>
            </a:r>
            <a:endParaRPr lang="zh-CN" altLang="en-US" dirty="0" smtClean="0">
              <a:ea typeface="黑体" pitchFamily="49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214546" y="1357298"/>
            <a:ext cx="928694" cy="437032"/>
            <a:chOff x="1000100" y="1714488"/>
            <a:chExt cx="1214446" cy="571504"/>
          </a:xfrm>
        </p:grpSpPr>
        <p:sp>
          <p:nvSpPr>
            <p:cNvPr id="8" name="椭圆 7"/>
            <p:cNvSpPr/>
            <p:nvPr/>
          </p:nvSpPr>
          <p:spPr>
            <a:xfrm>
              <a:off x="1000100" y="1714488"/>
              <a:ext cx="1214446" cy="57150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>
              <a:spLocks noChangeAspect="1"/>
            </p:cNvSpPr>
            <p:nvPr/>
          </p:nvSpPr>
          <p:spPr>
            <a:xfrm>
              <a:off x="1373323" y="1766240"/>
              <a:ext cx="468000" cy="468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虚尾箭头 10"/>
          <p:cNvSpPr/>
          <p:nvPr/>
        </p:nvSpPr>
        <p:spPr>
          <a:xfrm rot="5400000">
            <a:off x="2214546" y="2006735"/>
            <a:ext cx="928694" cy="785818"/>
          </a:xfrm>
          <a:prstGeom prst="strip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428728" y="2863990"/>
            <a:ext cx="2500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Self-sacrifice</a:t>
            </a:r>
          </a:p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Committed to die</a:t>
            </a:r>
            <a:endParaRPr lang="zh-CN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572232" y="1357298"/>
            <a:ext cx="928694" cy="437032"/>
            <a:chOff x="1000100" y="1714488"/>
            <a:chExt cx="1214446" cy="571504"/>
          </a:xfrm>
          <a:solidFill>
            <a:srgbClr val="99FF33"/>
          </a:solidFill>
        </p:grpSpPr>
        <p:sp>
          <p:nvSpPr>
            <p:cNvPr id="14" name="椭圆 13"/>
            <p:cNvSpPr/>
            <p:nvPr/>
          </p:nvSpPr>
          <p:spPr>
            <a:xfrm>
              <a:off x="1000100" y="1714488"/>
              <a:ext cx="1214446" cy="571504"/>
            </a:xfrm>
            <a:prstGeom prst="ellips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>
              <a:spLocks noChangeAspect="1"/>
            </p:cNvSpPr>
            <p:nvPr/>
          </p:nvSpPr>
          <p:spPr>
            <a:xfrm>
              <a:off x="1373323" y="1766240"/>
              <a:ext cx="468000" cy="468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821637" y="1000108"/>
            <a:ext cx="1714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Somatic cells</a:t>
            </a:r>
            <a:endParaRPr lang="zh-CN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9323" y="1000108"/>
            <a:ext cx="1714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Germ cells</a:t>
            </a:r>
            <a:endParaRPr lang="zh-CN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虚尾箭头 17"/>
          <p:cNvSpPr/>
          <p:nvPr/>
        </p:nvSpPr>
        <p:spPr>
          <a:xfrm rot="5400000">
            <a:off x="6572232" y="2006734"/>
            <a:ext cx="928694" cy="785818"/>
          </a:xfrm>
          <a:prstGeom prst="strip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4929158" y="2863990"/>
            <a:ext cx="4214842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Survive</a:t>
            </a:r>
          </a:p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Pass genetic information to progeny</a:t>
            </a:r>
            <a:endParaRPr lang="zh-CN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1406" y="2714620"/>
            <a:ext cx="928694" cy="437032"/>
            <a:chOff x="1000100" y="1714488"/>
            <a:chExt cx="1214446" cy="571504"/>
          </a:xfrm>
        </p:grpSpPr>
        <p:sp>
          <p:nvSpPr>
            <p:cNvPr id="21" name="椭圆 20"/>
            <p:cNvSpPr/>
            <p:nvPr/>
          </p:nvSpPr>
          <p:spPr>
            <a:xfrm>
              <a:off x="1000100" y="1714488"/>
              <a:ext cx="1214446" cy="57150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>
              <a:spLocks noChangeAspect="1"/>
            </p:cNvSpPr>
            <p:nvPr/>
          </p:nvSpPr>
          <p:spPr>
            <a:xfrm>
              <a:off x="1373323" y="1766240"/>
              <a:ext cx="468000" cy="468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2" name="直接箭头连接符 31"/>
          <p:cNvCxnSpPr/>
          <p:nvPr/>
        </p:nvCxnSpPr>
        <p:spPr>
          <a:xfrm>
            <a:off x="3428992" y="1571612"/>
            <a:ext cx="2928926" cy="1588"/>
          </a:xfrm>
          <a:prstGeom prst="straightConnector1">
            <a:avLst/>
          </a:prstGeom>
          <a:ln w="28575">
            <a:solidFill>
              <a:srgbClr val="0000C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714728" y="1071546"/>
            <a:ext cx="2357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Support</a:t>
            </a:r>
            <a:endParaRPr lang="zh-CN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4" name="组合 43"/>
          <p:cNvGrpSpPr/>
          <p:nvPr/>
        </p:nvGrpSpPr>
        <p:grpSpPr>
          <a:xfrm rot="19905204">
            <a:off x="364407" y="1698970"/>
            <a:ext cx="1872000" cy="501654"/>
            <a:chOff x="3106116" y="2212966"/>
            <a:chExt cx="1872000" cy="501654"/>
          </a:xfrm>
        </p:grpSpPr>
        <p:cxnSp>
          <p:nvCxnSpPr>
            <p:cNvPr id="42" name="直接箭头连接符 41"/>
            <p:cNvCxnSpPr/>
            <p:nvPr/>
          </p:nvCxnSpPr>
          <p:spPr>
            <a:xfrm>
              <a:off x="3106116" y="2713032"/>
              <a:ext cx="1872000" cy="1588"/>
            </a:xfrm>
            <a:prstGeom prst="straightConnector1">
              <a:avLst/>
            </a:prstGeom>
            <a:ln w="28575">
              <a:solidFill>
                <a:srgbClr val="0000CC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3286116" y="2212966"/>
              <a:ext cx="1512000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Collaboration</a:t>
              </a:r>
              <a:endParaRPr lang="zh-CN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0" y="3500438"/>
            <a:ext cx="9001156" cy="2554545"/>
            <a:chOff x="0" y="3500438"/>
            <a:chExt cx="9001156" cy="2554545"/>
          </a:xfrm>
        </p:grpSpPr>
        <p:sp>
          <p:nvSpPr>
            <p:cNvPr id="46" name="TextBox 45"/>
            <p:cNvSpPr txBox="1"/>
            <p:nvPr/>
          </p:nvSpPr>
          <p:spPr>
            <a:xfrm>
              <a:off x="0" y="3500438"/>
              <a:ext cx="4643438" cy="2554545"/>
            </a:xfrm>
            <a:prstGeom prst="rect">
              <a:avLst/>
            </a:prstGeom>
            <a:noFill/>
          </p:spPr>
          <p:txBody>
            <a:bodyPr wrap="square" lIns="72000" rIns="0" rtlCol="0">
              <a:spAutoFit/>
            </a:bodyPr>
            <a:lstStyle/>
            <a:p>
              <a:r>
                <a:rPr lang="en-US" altLang="zh-CN" sz="2000" b="1" dirty="0" smtClean="0">
                  <a:latin typeface="Times New Roman" pitchFamily="18" charset="0"/>
                  <a:cs typeface="Times New Roman" pitchFamily="18" charset="0"/>
                </a:rPr>
                <a:t>Cells in </a:t>
              </a:r>
              <a:r>
                <a:rPr lang="en-US" altLang="zh-CN" sz="2000" b="1" dirty="0" err="1" smtClean="0">
                  <a:latin typeface="Times New Roman" pitchFamily="18" charset="0"/>
                  <a:cs typeface="Times New Roman" pitchFamily="18" charset="0"/>
                </a:rPr>
                <a:t>multicellular</a:t>
              </a:r>
              <a:r>
                <a:rPr lang="en-US" altLang="zh-CN" sz="2000" b="1" dirty="0" smtClean="0">
                  <a:latin typeface="Times New Roman" pitchFamily="18" charset="0"/>
                  <a:cs typeface="Times New Roman" pitchFamily="18" charset="0"/>
                </a:rPr>
                <a:t> organisms </a:t>
              </a:r>
            </a:p>
            <a:p>
              <a:r>
                <a:rPr lang="en-US" altLang="zh-CN" sz="2000" b="1" dirty="0" smtClean="0">
                  <a:latin typeface="Times New Roman" pitchFamily="18" charset="0"/>
                  <a:cs typeface="Times New Roman" pitchFamily="18" charset="0"/>
                </a:rPr>
                <a:t>behaves in a socially responsible manner:</a:t>
              </a:r>
            </a:p>
            <a:p>
              <a:pPr marL="265113"/>
              <a:r>
                <a:rPr lang="en-US" altLang="zh-CN" sz="2000" b="1" dirty="0" smtClean="0">
                  <a:latin typeface="Times New Roman" pitchFamily="18" charset="0"/>
                  <a:cs typeface="Times New Roman" pitchFamily="18" charset="0"/>
                </a:rPr>
                <a:t>resting</a:t>
              </a:r>
            </a:p>
            <a:p>
              <a:pPr marL="265113"/>
              <a:r>
                <a:rPr lang="en-US" altLang="zh-CN" sz="2000" b="1" dirty="0" smtClean="0">
                  <a:latin typeface="Times New Roman" pitchFamily="18" charset="0"/>
                  <a:cs typeface="Times New Roman" pitchFamily="18" charset="0"/>
                </a:rPr>
                <a:t>growing</a:t>
              </a:r>
            </a:p>
            <a:p>
              <a:pPr marL="265113"/>
              <a:r>
                <a:rPr lang="en-US" altLang="zh-CN" sz="2000" b="1" dirty="0" smtClean="0">
                  <a:latin typeface="Times New Roman" pitchFamily="18" charset="0"/>
                  <a:cs typeface="Times New Roman" pitchFamily="18" charset="0"/>
                </a:rPr>
                <a:t>dividing</a:t>
              </a:r>
            </a:p>
            <a:p>
              <a:pPr marL="265113"/>
              <a:r>
                <a:rPr lang="en-US" altLang="zh-CN" sz="2000" b="1" dirty="0" smtClean="0">
                  <a:latin typeface="Times New Roman" pitchFamily="18" charset="0"/>
                  <a:cs typeface="Times New Roman" pitchFamily="18" charset="0"/>
                </a:rPr>
                <a:t>differentiating</a:t>
              </a:r>
            </a:p>
            <a:p>
              <a:pPr marL="265113"/>
              <a:r>
                <a:rPr lang="en-US" altLang="zh-CN" sz="2000" b="1" dirty="0" smtClean="0">
                  <a:latin typeface="Times New Roman" pitchFamily="18" charset="0"/>
                  <a:cs typeface="Times New Roman" pitchFamily="18" charset="0"/>
                </a:rPr>
                <a:t>dying</a:t>
              </a:r>
            </a:p>
            <a:p>
              <a:pPr marL="265113"/>
              <a:r>
                <a:rPr lang="en-US" altLang="zh-CN" sz="2000" b="1" i="1" dirty="0" smtClean="0">
                  <a:latin typeface="Times New Roman" pitchFamily="18" charset="0"/>
                  <a:cs typeface="Times New Roman" pitchFamily="18" charset="0"/>
                </a:rPr>
                <a:t>etc.</a:t>
              </a:r>
            </a:p>
          </p:txBody>
        </p:sp>
        <p:sp>
          <p:nvSpPr>
            <p:cNvPr id="49" name="虚尾箭头 48"/>
            <p:cNvSpPr/>
            <p:nvPr/>
          </p:nvSpPr>
          <p:spPr>
            <a:xfrm>
              <a:off x="4786314" y="4384801"/>
              <a:ext cx="928694" cy="785818"/>
            </a:xfrm>
            <a:prstGeom prst="striped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072198" y="4300657"/>
              <a:ext cx="29289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i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All for the sake of the organism</a:t>
              </a:r>
              <a:endParaRPr lang="zh-CN" alt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1" name="虚尾箭头 50"/>
          <p:cNvSpPr/>
          <p:nvPr/>
        </p:nvSpPr>
        <p:spPr>
          <a:xfrm>
            <a:off x="4929158" y="5860103"/>
            <a:ext cx="928694" cy="785818"/>
          </a:xfrm>
          <a:prstGeom prst="strip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TextBox 52"/>
          <p:cNvSpPr txBox="1"/>
          <p:nvPr/>
        </p:nvSpPr>
        <p:spPr>
          <a:xfrm>
            <a:off x="-32" y="5991402"/>
            <a:ext cx="485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If the harmony is disturbed</a:t>
            </a:r>
            <a:endParaRPr lang="zh-CN" altLang="en-US" sz="28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爆炸形 2 53"/>
          <p:cNvSpPr/>
          <p:nvPr/>
        </p:nvSpPr>
        <p:spPr>
          <a:xfrm>
            <a:off x="6357950" y="5643578"/>
            <a:ext cx="2786050" cy="121886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Trouble!</a:t>
            </a:r>
            <a:endParaRPr lang="zh-CN" alt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/>
      <p:bldP spid="5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Abnormality in cell proliferation </a:t>
            </a:r>
            <a:endParaRPr lang="zh-CN" altLang="en-US" dirty="0"/>
          </a:p>
        </p:txBody>
      </p:sp>
      <p:grpSp>
        <p:nvGrpSpPr>
          <p:cNvPr id="13" name="组合 12"/>
          <p:cNvGrpSpPr/>
          <p:nvPr/>
        </p:nvGrpSpPr>
        <p:grpSpPr>
          <a:xfrm>
            <a:off x="1839480" y="2000240"/>
            <a:ext cx="5143536" cy="4751919"/>
            <a:chOff x="505828" y="1976887"/>
            <a:chExt cx="4455112" cy="4115910"/>
          </a:xfrm>
        </p:grpSpPr>
        <p:grpSp>
          <p:nvGrpSpPr>
            <p:cNvPr id="12" name="组合 11"/>
            <p:cNvGrpSpPr/>
            <p:nvPr/>
          </p:nvGrpSpPr>
          <p:grpSpPr>
            <a:xfrm>
              <a:off x="611189" y="1976887"/>
              <a:ext cx="4318030" cy="2004981"/>
              <a:chOff x="611189" y="1976887"/>
              <a:chExt cx="4318030" cy="2004981"/>
            </a:xfrm>
          </p:grpSpPr>
          <p:pic>
            <p:nvPicPr>
              <p:cNvPr id="5" name="图片 6" descr="image002.jpg"/>
              <p:cNvPicPr>
                <a:picLocks noChangeAspect="1"/>
              </p:cNvPicPr>
              <p:nvPr/>
            </p:nvPicPr>
            <p:blipFill>
              <a:blip r:embed="rId2" cstate="print"/>
              <a:srcRect b="53183"/>
              <a:stretch>
                <a:fillRect/>
              </a:stretch>
            </p:blipFill>
            <p:spPr bwMode="auto">
              <a:xfrm>
                <a:off x="611189" y="2143116"/>
                <a:ext cx="4318030" cy="15716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646241" y="1976887"/>
                <a:ext cx="1660589" cy="449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US" altLang="zh-CN" sz="1600" b="1" dirty="0" smtClean="0">
                    <a:latin typeface="Times New Roman" pitchFamily="18" charset="0"/>
                    <a:cs typeface="Times New Roman" pitchFamily="18" charset="0"/>
                  </a:rPr>
                  <a:t>Normal cells</a:t>
                </a:r>
                <a:endParaRPr lang="zh-CN" alt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14348" y="3643314"/>
                <a:ext cx="1643074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US" altLang="zh-CN" sz="1600" b="1" dirty="0" smtClean="0">
                    <a:latin typeface="Times New Roman" pitchFamily="18" charset="0"/>
                    <a:cs typeface="Times New Roman" pitchFamily="18" charset="0"/>
                  </a:rPr>
                  <a:t>Monolayer</a:t>
                </a:r>
                <a:endParaRPr lang="zh-CN" alt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505828" y="4003687"/>
              <a:ext cx="4455112" cy="2089110"/>
              <a:chOff x="5006422" y="4003687"/>
              <a:chExt cx="4455112" cy="2089110"/>
            </a:xfrm>
          </p:grpSpPr>
          <p:pic>
            <p:nvPicPr>
              <p:cNvPr id="8" name="图片 6" descr="image002.jpg"/>
              <p:cNvPicPr>
                <a:picLocks noChangeAspect="1"/>
              </p:cNvPicPr>
              <p:nvPr/>
            </p:nvPicPr>
            <p:blipFill>
              <a:blip r:embed="rId2" cstate="print"/>
              <a:srcRect t="48945"/>
              <a:stretch>
                <a:fillRect/>
              </a:stretch>
            </p:blipFill>
            <p:spPr bwMode="auto">
              <a:xfrm>
                <a:off x="5143504" y="4143380"/>
                <a:ext cx="4318030" cy="17139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5146834" y="4003687"/>
                <a:ext cx="1660589" cy="449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US" altLang="zh-CN" sz="1600" b="1" dirty="0" smtClean="0">
                    <a:latin typeface="Times New Roman" pitchFamily="18" charset="0"/>
                    <a:cs typeface="Times New Roman" pitchFamily="18" charset="0"/>
                  </a:rPr>
                  <a:t>Tumor cells</a:t>
                </a:r>
                <a:endParaRPr lang="zh-CN" alt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006422" y="5643577"/>
                <a:ext cx="2025487" cy="449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US" altLang="zh-CN" sz="1600" b="1" dirty="0" smtClean="0">
                    <a:latin typeface="Times New Roman" pitchFamily="18" charset="0"/>
                    <a:cs typeface="Times New Roman" pitchFamily="18" charset="0"/>
                  </a:rPr>
                  <a:t>Grow in clumps</a:t>
                </a:r>
                <a:endParaRPr lang="zh-CN" alt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71406" y="1113618"/>
            <a:ext cx="8679685" cy="785818"/>
            <a:chOff x="0" y="1113618"/>
            <a:chExt cx="8679685" cy="785818"/>
          </a:xfrm>
        </p:grpSpPr>
        <p:sp>
          <p:nvSpPr>
            <p:cNvPr id="4" name="TextBox 3"/>
            <p:cNvSpPr txBox="1"/>
            <p:nvPr/>
          </p:nvSpPr>
          <p:spPr>
            <a:xfrm>
              <a:off x="0" y="1275695"/>
              <a:ext cx="5286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latin typeface="Times New Roman" pitchFamily="18" charset="0"/>
                  <a:cs typeface="Times New Roman" pitchFamily="18" charset="0"/>
                </a:rPr>
                <a:t>Loss of cell proliferation control</a:t>
              </a:r>
              <a:endParaRPr lang="zh-CN" alt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虚尾箭头 13"/>
            <p:cNvSpPr/>
            <p:nvPr/>
          </p:nvSpPr>
          <p:spPr>
            <a:xfrm>
              <a:off x="4580012" y="1113618"/>
              <a:ext cx="928694" cy="785818"/>
            </a:xfrm>
            <a:prstGeom prst="striped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50727" y="1244917"/>
              <a:ext cx="29289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i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Tumor (neoplasm)</a:t>
              </a:r>
              <a:endParaRPr lang="zh-CN" alt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Benign &amp; malignant tumor</a:t>
            </a:r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3362624" y="1142984"/>
            <a:ext cx="5781376" cy="2981760"/>
            <a:chOff x="3362656" y="3214686"/>
            <a:chExt cx="5781376" cy="298176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62656" y="3357562"/>
              <a:ext cx="5781376" cy="2357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3534814" y="5429264"/>
              <a:ext cx="12515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Normal duct</a:t>
              </a:r>
              <a:endParaRPr lang="zh-CN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00430" y="3214686"/>
              <a:ext cx="12515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lumen</a:t>
              </a:r>
              <a:endParaRPr lang="zh-CN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29388" y="3214686"/>
              <a:ext cx="12515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basal lamina</a:t>
              </a:r>
              <a:endParaRPr lang="zh-CN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572132" y="5376462"/>
              <a:ext cx="12515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benign</a:t>
              </a:r>
              <a:endParaRPr lang="zh-CN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35342" y="5429264"/>
              <a:ext cx="10080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malignant</a:t>
              </a:r>
              <a:endParaRPr lang="zh-CN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rot="5400000">
              <a:off x="5393537" y="5107793"/>
              <a:ext cx="428628" cy="3571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786314" y="5429264"/>
              <a:ext cx="1251500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adenoma</a:t>
              </a:r>
              <a:endParaRPr lang="zh-CN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500958" y="5857892"/>
              <a:ext cx="1465814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altLang="zh-CN" sz="1600" b="1" dirty="0" err="1" smtClean="0">
                  <a:latin typeface="Times New Roman" pitchFamily="18" charset="0"/>
                  <a:cs typeface="Times New Roman" pitchFamily="18" charset="0"/>
                </a:rPr>
                <a:t>adenocarcinoma</a:t>
              </a:r>
              <a:endParaRPr lang="zh-CN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 rot="5400000">
              <a:off x="8322495" y="5607859"/>
              <a:ext cx="428628" cy="2143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643314"/>
            <a:ext cx="5062497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组合 2"/>
          <p:cNvGrpSpPr/>
          <p:nvPr/>
        </p:nvGrpSpPr>
        <p:grpSpPr>
          <a:xfrm>
            <a:off x="0" y="1244917"/>
            <a:ext cx="3561929" cy="2014948"/>
            <a:chOff x="5357818" y="1244917"/>
            <a:chExt cx="3561929" cy="2014948"/>
          </a:xfrm>
        </p:grpSpPr>
        <p:sp>
          <p:nvSpPr>
            <p:cNvPr id="4" name="TextBox 3"/>
            <p:cNvSpPr txBox="1"/>
            <p:nvPr/>
          </p:nvSpPr>
          <p:spPr>
            <a:xfrm>
              <a:off x="5750727" y="1244917"/>
              <a:ext cx="29289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Tumor (neoplasm)</a:t>
              </a:r>
              <a:endParaRPr lang="zh-CN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" name="组合 20"/>
            <p:cNvGrpSpPr/>
            <p:nvPr/>
          </p:nvGrpSpPr>
          <p:grpSpPr>
            <a:xfrm>
              <a:off x="6337070" y="1759289"/>
              <a:ext cx="1628853" cy="852145"/>
              <a:chOff x="6443874" y="1759289"/>
              <a:chExt cx="1628853" cy="852145"/>
            </a:xfrm>
          </p:grpSpPr>
          <p:sp>
            <p:nvSpPr>
              <p:cNvPr id="9" name="右箭头 8"/>
              <p:cNvSpPr/>
              <p:nvPr/>
            </p:nvSpPr>
            <p:spPr>
              <a:xfrm rot="8012363">
                <a:off x="6252995" y="1950168"/>
                <a:ext cx="852145" cy="470388"/>
              </a:xfrm>
              <a:prstGeom prst="rightArrow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右箭头 9"/>
              <p:cNvSpPr/>
              <p:nvPr/>
            </p:nvSpPr>
            <p:spPr>
              <a:xfrm rot="13587637" flipH="1">
                <a:off x="7411460" y="1950168"/>
                <a:ext cx="852145" cy="470388"/>
              </a:xfrm>
              <a:prstGeom prst="rightArrow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6" name="组合 21"/>
            <p:cNvGrpSpPr/>
            <p:nvPr/>
          </p:nvGrpSpPr>
          <p:grpSpPr>
            <a:xfrm>
              <a:off x="5357818" y="2428868"/>
              <a:ext cx="3561929" cy="830997"/>
              <a:chOff x="5643570" y="2428868"/>
              <a:chExt cx="3561929" cy="830997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643570" y="2428868"/>
                <a:ext cx="185738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Not invasive</a:t>
                </a:r>
              </a:p>
              <a:p>
                <a:pPr algn="ctr"/>
                <a:r>
                  <a:rPr lang="en-US" altLang="zh-CN" sz="24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(benign)</a:t>
                </a:r>
                <a:endParaRPr lang="zh-CN" alt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348111" y="2428868"/>
                <a:ext cx="185738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Invasive</a:t>
                </a:r>
              </a:p>
              <a:p>
                <a:pPr algn="ctr"/>
                <a:r>
                  <a:rPr lang="en-US" altLang="zh-CN" sz="24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(malignant)</a:t>
                </a:r>
                <a:endParaRPr lang="zh-CN" alt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4000" dirty="0" smtClean="0"/>
              <a:t>Example of benign tumor--</a:t>
            </a:r>
            <a:r>
              <a:rPr lang="en-US" altLang="zh-CN" sz="4000" dirty="0" err="1" smtClean="0"/>
              <a:t>syringoma</a:t>
            </a:r>
            <a:endParaRPr lang="zh-CN" altLang="en-US" sz="4000" dirty="0"/>
          </a:p>
        </p:txBody>
      </p:sp>
      <p:graphicFrame>
        <p:nvGraphicFramePr>
          <p:cNvPr id="31747" name="Object 3"/>
          <p:cNvGraphicFramePr>
            <a:graphicFrameLocks noChangeAspect="1"/>
          </p:cNvGraphicFramePr>
          <p:nvPr/>
        </p:nvGraphicFramePr>
        <p:xfrm>
          <a:off x="1214414" y="1660652"/>
          <a:ext cx="3821109" cy="2915393"/>
        </p:xfrm>
        <a:graphic>
          <a:graphicData uri="http://schemas.openxmlformats.org/presentationml/2006/ole">
            <p:oleObj spid="_x0000_s31755" name="Image" r:id="rId3" imgW="3047748" imgH="2325629" progId="">
              <p:embed/>
            </p:oleObj>
          </a:graphicData>
        </a:graphic>
      </p:graphicFrame>
      <p:graphicFrame>
        <p:nvGraphicFramePr>
          <p:cNvPr id="31748" name="Object 4"/>
          <p:cNvGraphicFramePr>
            <a:graphicFrameLocks noChangeAspect="1"/>
          </p:cNvGraphicFramePr>
          <p:nvPr/>
        </p:nvGraphicFramePr>
        <p:xfrm>
          <a:off x="5508625" y="1414463"/>
          <a:ext cx="2476141" cy="3407771"/>
        </p:xfrm>
        <a:graphic>
          <a:graphicData uri="http://schemas.openxmlformats.org/presentationml/2006/ole">
            <p:oleObj spid="_x0000_s31756" name="Image" r:id="rId4" imgW="10158730" imgH="1398095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096"/>
            <a:ext cx="9144000" cy="1049640"/>
          </a:xfrm>
        </p:spPr>
        <p:txBody>
          <a:bodyPr/>
          <a:lstStyle/>
          <a:p>
            <a:r>
              <a:rPr lang="en-US" altLang="zh-CN" dirty="0" smtClean="0"/>
              <a:t>Malignant tumor</a:t>
            </a:r>
            <a:endParaRPr lang="zh-CN" altLang="en-US" dirty="0"/>
          </a:p>
        </p:txBody>
      </p:sp>
      <p:grpSp>
        <p:nvGrpSpPr>
          <p:cNvPr id="14" name="组合 13"/>
          <p:cNvGrpSpPr/>
          <p:nvPr/>
        </p:nvGrpSpPr>
        <p:grpSpPr>
          <a:xfrm>
            <a:off x="1727978" y="1643050"/>
            <a:ext cx="5688045" cy="3038621"/>
            <a:chOff x="5108734" y="1628799"/>
            <a:chExt cx="3973533" cy="2122709"/>
          </a:xfrm>
        </p:grpSpPr>
        <p:pic>
          <p:nvPicPr>
            <p:cNvPr id="9" name="Picture 5" descr="肺泡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08734" y="1628799"/>
              <a:ext cx="1862645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5397130" y="3429000"/>
              <a:ext cx="1285852" cy="32250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Alveolar cells</a:t>
              </a:r>
              <a:endParaRPr lang="zh-CN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8" name="Picture 4" descr="肺癌细胞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24958" y="1628801"/>
              <a:ext cx="1957309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7282075" y="3429000"/>
              <a:ext cx="1643074" cy="32250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Lung cancer cells</a:t>
              </a:r>
              <a:endParaRPr lang="zh-CN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Genetic abnormalities of tumor cells</a:t>
            </a:r>
            <a:endParaRPr lang="zh-CN" alt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5" y="1862728"/>
            <a:ext cx="234315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0" y="5506066"/>
            <a:ext cx="3857620" cy="923330"/>
          </a:xfrm>
          <a:prstGeom prst="rect">
            <a:avLst/>
          </a:prstGeom>
          <a:noFill/>
        </p:spPr>
        <p:txBody>
          <a:bodyPr wrap="square" lIns="72000" rIns="0" rtlCol="0">
            <a:spAutoFit/>
          </a:bodyPr>
          <a:lstStyle/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Chromosomes 9 &amp; 22 translocation</a:t>
            </a:r>
          </a:p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Found in almost all patients with </a:t>
            </a:r>
          </a:p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chronic </a:t>
            </a:r>
            <a:r>
              <a:rPr lang="en-US" altLang="zh-CN" b="1" dirty="0" err="1" smtClean="0">
                <a:latin typeface="Times New Roman" pitchFamily="18" charset="0"/>
                <a:cs typeface="Times New Roman" pitchFamily="18" charset="0"/>
              </a:rPr>
              <a:t>myelogenous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 leukemia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7337" y="1500174"/>
            <a:ext cx="31242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矩形 6"/>
          <p:cNvSpPr/>
          <p:nvPr/>
        </p:nvSpPr>
        <p:spPr>
          <a:xfrm>
            <a:off x="0" y="1071546"/>
            <a:ext cx="31366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Chronic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Myelogenous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Leukemia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7718" y="4786322"/>
            <a:ext cx="4643438" cy="175432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Multiple translocations in a breast tumor cell</a:t>
            </a:r>
          </a:p>
          <a:p>
            <a:r>
              <a:rPr lang="en-US" altLang="zh-CN" b="1" dirty="0" err="1" smtClean="0">
                <a:latin typeface="Times New Roman" pitchFamily="18" charset="0"/>
                <a:cs typeface="Times New Roman" pitchFamily="18" charset="0"/>
              </a:rPr>
              <a:t>Karyotype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: 48 </a:t>
            </a:r>
          </a:p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White arrow: </a:t>
            </a:r>
          </a:p>
          <a:p>
            <a:pPr marL="216000"/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doubly </a:t>
            </a:r>
            <a:r>
              <a:rPr lang="en-US" altLang="zh-CN" b="1" dirty="0" err="1" smtClean="0">
                <a:latin typeface="Times New Roman" pitchFamily="18" charset="0"/>
                <a:cs typeface="Times New Roman" pitchFamily="18" charset="0"/>
              </a:rPr>
              <a:t>translocated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 chromosome made up of two pieces of chromosome 8 (green-brown) and one piece of chromosome 17 (purple)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358508" y="1071546"/>
            <a:ext cx="19999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Breast Tumor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2400</TotalTime>
  <Words>1024</Words>
  <Application>Microsoft Office PowerPoint</Application>
  <PresentationFormat>全屏显示(4:3)</PresentationFormat>
  <Paragraphs>368</Paragraphs>
  <Slides>30</Slides>
  <Notes>2</Notes>
  <HiddenSlides>0</HiddenSlides>
  <MMClips>0</MMClips>
  <ScaleCrop>false</ScaleCrop>
  <HeadingPairs>
    <vt:vector size="6" baseType="variant"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3" baseType="lpstr">
      <vt:lpstr>Office ​​テーマ</vt:lpstr>
      <vt:lpstr>デザインの設定</vt:lpstr>
      <vt:lpstr>Image</vt:lpstr>
      <vt:lpstr>幻灯片 1</vt:lpstr>
      <vt:lpstr>Review (1)</vt:lpstr>
      <vt:lpstr>Review (2)</vt:lpstr>
      <vt:lpstr>Cells in their society</vt:lpstr>
      <vt:lpstr>Abnormality in cell proliferation </vt:lpstr>
      <vt:lpstr>Benign &amp; malignant tumor</vt:lpstr>
      <vt:lpstr>Example of benign tumor--syringoma</vt:lpstr>
      <vt:lpstr>Malignant tumor</vt:lpstr>
      <vt:lpstr>Genetic abnormalities of tumor cells</vt:lpstr>
      <vt:lpstr>Mutation &amp; Tumor Cells</vt:lpstr>
      <vt:lpstr>Factors that cause mutation— physical factors</vt:lpstr>
      <vt:lpstr>Factors that cause mutation— chemical compounds (carcinogen)</vt:lpstr>
      <vt:lpstr>Factors that cause mutation— biological factors</vt:lpstr>
      <vt:lpstr>Critical Genes</vt:lpstr>
      <vt:lpstr>Oncogene</vt:lpstr>
      <vt:lpstr>Tumor Suppressor Gene</vt:lpstr>
      <vt:lpstr>Genetic abnormalities in cancer cells</vt:lpstr>
      <vt:lpstr>Tumor cells &amp; its microenvironment</vt:lpstr>
      <vt:lpstr>How to Adapt?</vt:lpstr>
      <vt:lpstr>幻灯片 20</vt:lpstr>
      <vt:lpstr>Abnormal survival &amp;  response to DNA damage</vt:lpstr>
      <vt:lpstr>Metabolic pathways</vt:lpstr>
      <vt:lpstr>Tumor Cells Metabolism</vt:lpstr>
      <vt:lpstr>The importance of glycolysis pathway</vt:lpstr>
      <vt:lpstr>Metastasis</vt:lpstr>
      <vt:lpstr>Oncogene is critical for metastasis</vt:lpstr>
      <vt:lpstr>What is the origin of tumor cells?</vt:lpstr>
      <vt:lpstr>Cancer Stem Cells</vt:lpstr>
      <vt:lpstr>Could cancer be prevented?</vt:lpstr>
      <vt:lpstr>幻灯片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</dc:creator>
  <cp:lastModifiedBy>1</cp:lastModifiedBy>
  <cp:revision>307</cp:revision>
  <dcterms:created xsi:type="dcterms:W3CDTF">2013-06-01T14:04:42Z</dcterms:created>
  <dcterms:modified xsi:type="dcterms:W3CDTF">2016-11-10T13:22:20Z</dcterms:modified>
</cp:coreProperties>
</file>